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0" r:id="rId4"/>
  </p:sldMasterIdLst>
  <p:notesMasterIdLst>
    <p:notesMasterId r:id="rId50"/>
  </p:notesMasterIdLst>
  <p:sldIdLst>
    <p:sldId id="256" r:id="rId5"/>
    <p:sldId id="257" r:id="rId6"/>
    <p:sldId id="300" r:id="rId7"/>
    <p:sldId id="285" r:id="rId8"/>
    <p:sldId id="262" r:id="rId9"/>
    <p:sldId id="305" r:id="rId10"/>
    <p:sldId id="264" r:id="rId11"/>
    <p:sldId id="306" r:id="rId12"/>
    <p:sldId id="263" r:id="rId13"/>
    <p:sldId id="304" r:id="rId14"/>
    <p:sldId id="279" r:id="rId15"/>
    <p:sldId id="316" r:id="rId16"/>
    <p:sldId id="265" r:id="rId17"/>
    <p:sldId id="291" r:id="rId18"/>
    <p:sldId id="274" r:id="rId19"/>
    <p:sldId id="260" r:id="rId20"/>
    <p:sldId id="267" r:id="rId21"/>
    <p:sldId id="301" r:id="rId22"/>
    <p:sldId id="302" r:id="rId23"/>
    <p:sldId id="275" r:id="rId24"/>
    <p:sldId id="287" r:id="rId25"/>
    <p:sldId id="314" r:id="rId26"/>
    <p:sldId id="286" r:id="rId27"/>
    <p:sldId id="266" r:id="rId28"/>
    <p:sldId id="290" r:id="rId29"/>
    <p:sldId id="315" r:id="rId30"/>
    <p:sldId id="307" r:id="rId31"/>
    <p:sldId id="292" r:id="rId32"/>
    <p:sldId id="278" r:id="rId33"/>
    <p:sldId id="308" r:id="rId34"/>
    <p:sldId id="277" r:id="rId35"/>
    <p:sldId id="276" r:id="rId36"/>
    <p:sldId id="313" r:id="rId37"/>
    <p:sldId id="312" r:id="rId38"/>
    <p:sldId id="311" r:id="rId39"/>
    <p:sldId id="317" r:id="rId40"/>
    <p:sldId id="280" r:id="rId41"/>
    <p:sldId id="281" r:id="rId42"/>
    <p:sldId id="270" r:id="rId43"/>
    <p:sldId id="293" r:id="rId44"/>
    <p:sldId id="268" r:id="rId45"/>
    <p:sldId id="272" r:id="rId46"/>
    <p:sldId id="271" r:id="rId47"/>
    <p:sldId id="273" r:id="rId48"/>
    <p:sldId id="295" r:id="rId49"/>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39ACAD-5D49-4127-803B-1018BA0AE1DE}" v="71" dt="2026-07-16T13:17:14.402"/>
    <p1510:client id="{E4890F3F-1C8D-8EC0-F0D4-7600A221B51F}" v="18" dt="2026-07-16T16:22:36.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openxmlformats.org/officeDocument/2006/relationships/slide" Target="slides/slide35.xml" Id="rId39" /><Relationship Type="http://schemas.openxmlformats.org/officeDocument/2006/relationships/slide" Target="slides/slide17.xml" Id="rId21" /><Relationship Type="http://schemas.openxmlformats.org/officeDocument/2006/relationships/slide" Target="slides/slide30.xml" Id="rId34" /><Relationship Type="http://schemas.openxmlformats.org/officeDocument/2006/relationships/slide" Target="slides/slide38.xml" Id="rId42" /><Relationship Type="http://schemas.openxmlformats.org/officeDocument/2006/relationships/slide" Target="slides/slide43.xml" Id="rId47" /><Relationship Type="http://schemas.openxmlformats.org/officeDocument/2006/relationships/notesMaster" Target="notesMasters/notesMaster1.xml" Id="rId50" /><Relationship Type="http://schemas.openxmlformats.org/officeDocument/2006/relationships/slide" Target="slides/slide3.xml" Id="rId7"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25.xml" Id="rId29"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slide" Target="slides/slide28.xml" Id="rId32" /><Relationship Type="http://schemas.openxmlformats.org/officeDocument/2006/relationships/slide" Target="slides/slide33.xml" Id="rId37" /><Relationship Type="http://schemas.openxmlformats.org/officeDocument/2006/relationships/slide" Target="slides/slide36.xml" Id="rId40" /><Relationship Type="http://schemas.openxmlformats.org/officeDocument/2006/relationships/slide" Target="slides/slide41.xml" Id="rId45" /><Relationship Type="http://schemas.openxmlformats.org/officeDocument/2006/relationships/theme" Target="theme/theme1.xml" Id="rId53" /><Relationship Type="http://schemas.openxmlformats.org/officeDocument/2006/relationships/slide" Target="slides/slide1.xml" Id="rId5"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slide" Target="slides/slide27.xml" Id="rId31" /><Relationship Type="http://schemas.openxmlformats.org/officeDocument/2006/relationships/slide" Target="slides/slide40.xml" Id="rId44" /><Relationship Type="http://schemas.openxmlformats.org/officeDocument/2006/relationships/viewProps" Target="viewProps.xml" Id="rId52"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slide" Target="slides/slide31.xml" Id="rId35" /><Relationship Type="http://schemas.openxmlformats.org/officeDocument/2006/relationships/slide" Target="slides/slide39.xml" Id="rId43" /><Relationship Type="http://schemas.openxmlformats.org/officeDocument/2006/relationships/slide" Target="slides/slide44.xml" Id="rId48" /><Relationship Type="http://schemas.microsoft.com/office/2015/10/relationships/revisionInfo" Target="revisionInfo.xml" Id="rId56" /><Relationship Type="http://schemas.openxmlformats.org/officeDocument/2006/relationships/slide" Target="slides/slide4.xml" Id="rId8" /><Relationship Type="http://schemas.openxmlformats.org/officeDocument/2006/relationships/presProps" Target="presProps.xml" Id="rId51" /><Relationship Type="http://schemas.openxmlformats.org/officeDocument/2006/relationships/customXml" Target="../customXml/item3.xml" Id="rId3"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slide" Target="slides/slide29.xml" Id="rId33" /><Relationship Type="http://schemas.openxmlformats.org/officeDocument/2006/relationships/slide" Target="slides/slide34.xml" Id="rId38" /><Relationship Type="http://schemas.openxmlformats.org/officeDocument/2006/relationships/slide" Target="slides/slide42.xml" Id="rId46" /><Relationship Type="http://schemas.openxmlformats.org/officeDocument/2006/relationships/slide" Target="slides/slide16.xml" Id="rId20" /><Relationship Type="http://schemas.openxmlformats.org/officeDocument/2006/relationships/slide" Target="slides/slide37.xml" Id="rId41" /><Relationship Type="http://schemas.openxmlformats.org/officeDocument/2006/relationships/tableStyles" Target="tableStyles.xml" Id="rId54"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slide" Target="slides/slide32.xml" Id="rId36" /><Relationship Type="http://schemas.openxmlformats.org/officeDocument/2006/relationships/slide" Target="slides/slide45.xml" Id="rId49" /></Relationships>
</file>

<file path=ppt/diagrams/_rels/data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5" Type="http://schemas.openxmlformats.org/officeDocument/2006/relationships/image" Target="../media/image9.sv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6.sv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5" Type="http://schemas.openxmlformats.org/officeDocument/2006/relationships/image" Target="../media/image9.sv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6.sv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67F085-6774-4AAB-8C53-8C00A061CB0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5671967-EB62-4940-B630-B46E741C3232}">
      <dgm:prSet/>
      <dgm:spPr/>
      <dgm:t>
        <a:bodyPr/>
        <a:lstStyle/>
        <a:p>
          <a:r>
            <a:rPr lang="en-US" b="1">
              <a:latin typeface="Abadi"/>
            </a:rPr>
            <a:t>Our Mission:</a:t>
          </a:r>
          <a:r>
            <a:rPr lang="en-US">
              <a:latin typeface="Abadi"/>
            </a:rPr>
            <a:t> </a:t>
          </a:r>
          <a:r>
            <a:rPr lang="en-US">
              <a:latin typeface="Abadi ExtraLight"/>
            </a:rPr>
            <a:t>To educate, advocate and promote healthy aging to enable people to make choices about home and community-based services and long-term care that will improve their quality of life.</a:t>
          </a:r>
        </a:p>
      </dgm:t>
    </dgm:pt>
    <dgm:pt modelId="{C253782F-A4B4-4125-A0BC-EE8C426A8E71}" type="parTrans" cxnId="{71A8BEB3-FFE5-4253-96F5-F50639C90A22}">
      <dgm:prSet/>
      <dgm:spPr/>
      <dgm:t>
        <a:bodyPr/>
        <a:lstStyle/>
        <a:p>
          <a:endParaRPr lang="en-US"/>
        </a:p>
      </dgm:t>
    </dgm:pt>
    <dgm:pt modelId="{56692030-FB03-4702-81A7-D5275FCB8BDB}" type="sibTrans" cxnId="{71A8BEB3-FFE5-4253-96F5-F50639C90A22}">
      <dgm:prSet/>
      <dgm:spPr/>
      <dgm:t>
        <a:bodyPr/>
        <a:lstStyle/>
        <a:p>
          <a:endParaRPr lang="en-US"/>
        </a:p>
      </dgm:t>
    </dgm:pt>
    <dgm:pt modelId="{3D5610CE-AEF4-41AF-AE46-6035ADE52E11}">
      <dgm:prSet/>
      <dgm:spPr/>
      <dgm:t>
        <a:bodyPr/>
        <a:lstStyle/>
        <a:p>
          <a:r>
            <a:rPr lang="en-US" b="1">
              <a:latin typeface="Abadi" panose="020B0604020104020204" pitchFamily="34" charset="0"/>
            </a:rPr>
            <a:t>Vision:  </a:t>
          </a:r>
          <a:r>
            <a:rPr lang="en-US">
              <a:latin typeface="Abadi ExtraLight" panose="020F0502020204030204" pitchFamily="34" charset="0"/>
            </a:rPr>
            <a:t>DAAA is a leading organization in creating a community that  cares for the vulnerable and advocates for the well-being of our constituents.</a:t>
          </a:r>
        </a:p>
      </dgm:t>
    </dgm:pt>
    <dgm:pt modelId="{208C12F5-36F9-429B-8B3D-B1E87B74C496}" type="parTrans" cxnId="{A714079E-4980-47C7-9A83-D6CAEAA02912}">
      <dgm:prSet/>
      <dgm:spPr/>
      <dgm:t>
        <a:bodyPr/>
        <a:lstStyle/>
        <a:p>
          <a:endParaRPr lang="en-US"/>
        </a:p>
      </dgm:t>
    </dgm:pt>
    <dgm:pt modelId="{D2DF7440-AA1F-42D2-B1ED-CDF5116A8528}" type="sibTrans" cxnId="{A714079E-4980-47C7-9A83-D6CAEAA02912}">
      <dgm:prSet/>
      <dgm:spPr/>
      <dgm:t>
        <a:bodyPr/>
        <a:lstStyle/>
        <a:p>
          <a:endParaRPr lang="en-US"/>
        </a:p>
      </dgm:t>
    </dgm:pt>
    <dgm:pt modelId="{F3974610-B599-4F57-94B7-8385AEE5E0F1}">
      <dgm:prSet/>
      <dgm:spPr/>
      <dgm:t>
        <a:bodyPr/>
        <a:lstStyle/>
        <a:p>
          <a:r>
            <a:rPr lang="en-US" b="1">
              <a:latin typeface="Abadi" panose="020B0604020104020204" pitchFamily="34" charset="0"/>
            </a:rPr>
            <a:t>Pillars</a:t>
          </a:r>
          <a:r>
            <a:rPr lang="en-US">
              <a:latin typeface="Abadi" panose="020B0604020104020204" pitchFamily="34" charset="0"/>
            </a:rPr>
            <a:t>:  </a:t>
          </a:r>
          <a:r>
            <a:rPr lang="en-US" b="0">
              <a:latin typeface="Abadi ExtraLight" panose="020B0204020104020204" pitchFamily="34" charset="0"/>
            </a:rPr>
            <a:t>DAAA Five Guiding Principles  of Servant Leadership: People, Service, Growth, Finance and Quality.</a:t>
          </a:r>
        </a:p>
      </dgm:t>
    </dgm:pt>
    <dgm:pt modelId="{DCE5416E-DBEF-468D-BE89-E6C88415BF47}" type="parTrans" cxnId="{91A05B87-BA2C-40A6-8BFB-3B6EC52D5AD0}">
      <dgm:prSet/>
      <dgm:spPr/>
      <dgm:t>
        <a:bodyPr/>
        <a:lstStyle/>
        <a:p>
          <a:endParaRPr lang="en-US"/>
        </a:p>
      </dgm:t>
    </dgm:pt>
    <dgm:pt modelId="{BA1B6E96-1FA1-4CA1-882B-A9569C91D139}" type="sibTrans" cxnId="{91A05B87-BA2C-40A6-8BFB-3B6EC52D5AD0}">
      <dgm:prSet/>
      <dgm:spPr/>
      <dgm:t>
        <a:bodyPr/>
        <a:lstStyle/>
        <a:p>
          <a:endParaRPr lang="en-US"/>
        </a:p>
      </dgm:t>
    </dgm:pt>
    <dgm:pt modelId="{8EB6B26E-AE04-42E5-A05C-882A8A646072}" type="pres">
      <dgm:prSet presAssocID="{5667F085-6774-4AAB-8C53-8C00A061CB05}" presName="vert0" presStyleCnt="0">
        <dgm:presLayoutVars>
          <dgm:dir/>
          <dgm:animOne val="branch"/>
          <dgm:animLvl val="lvl"/>
        </dgm:presLayoutVars>
      </dgm:prSet>
      <dgm:spPr/>
    </dgm:pt>
    <dgm:pt modelId="{58B0BF22-1C1D-49A2-8017-CD52F2BC1A77}" type="pres">
      <dgm:prSet presAssocID="{25671967-EB62-4940-B630-B46E741C3232}" presName="thickLine" presStyleLbl="alignNode1" presStyleIdx="0" presStyleCnt="3"/>
      <dgm:spPr/>
    </dgm:pt>
    <dgm:pt modelId="{F9EADC5B-3CD9-43FA-9C04-E7D60D9CE39E}" type="pres">
      <dgm:prSet presAssocID="{25671967-EB62-4940-B630-B46E741C3232}" presName="horz1" presStyleCnt="0"/>
      <dgm:spPr/>
    </dgm:pt>
    <dgm:pt modelId="{C83633ED-A037-494D-9923-34DCD4E0C56E}" type="pres">
      <dgm:prSet presAssocID="{25671967-EB62-4940-B630-B46E741C3232}" presName="tx1" presStyleLbl="revTx" presStyleIdx="0" presStyleCnt="3"/>
      <dgm:spPr/>
    </dgm:pt>
    <dgm:pt modelId="{C7F70ECA-5C67-4FE5-A0D8-5A7DFF300FC7}" type="pres">
      <dgm:prSet presAssocID="{25671967-EB62-4940-B630-B46E741C3232}" presName="vert1" presStyleCnt="0"/>
      <dgm:spPr/>
    </dgm:pt>
    <dgm:pt modelId="{C71BB437-550A-4AAE-A6A3-89C2BC007673}" type="pres">
      <dgm:prSet presAssocID="{3D5610CE-AEF4-41AF-AE46-6035ADE52E11}" presName="thickLine" presStyleLbl="alignNode1" presStyleIdx="1" presStyleCnt="3"/>
      <dgm:spPr/>
    </dgm:pt>
    <dgm:pt modelId="{C1B6B3EF-51E6-4D66-9939-334D07438B46}" type="pres">
      <dgm:prSet presAssocID="{3D5610CE-AEF4-41AF-AE46-6035ADE52E11}" presName="horz1" presStyleCnt="0"/>
      <dgm:spPr/>
    </dgm:pt>
    <dgm:pt modelId="{F60E0BE2-10C1-47EA-B518-0B92E80FBE0C}" type="pres">
      <dgm:prSet presAssocID="{3D5610CE-AEF4-41AF-AE46-6035ADE52E11}" presName="tx1" presStyleLbl="revTx" presStyleIdx="1" presStyleCnt="3"/>
      <dgm:spPr/>
    </dgm:pt>
    <dgm:pt modelId="{568D92AE-5319-4396-BDE2-7355781A8800}" type="pres">
      <dgm:prSet presAssocID="{3D5610CE-AEF4-41AF-AE46-6035ADE52E11}" presName="vert1" presStyleCnt="0"/>
      <dgm:spPr/>
    </dgm:pt>
    <dgm:pt modelId="{71B577E8-0E6B-4A22-A716-0B43735AEA8C}" type="pres">
      <dgm:prSet presAssocID="{F3974610-B599-4F57-94B7-8385AEE5E0F1}" presName="thickLine" presStyleLbl="alignNode1" presStyleIdx="2" presStyleCnt="3"/>
      <dgm:spPr/>
    </dgm:pt>
    <dgm:pt modelId="{8D949FFA-40A1-4CAA-BFAB-35ED9122425E}" type="pres">
      <dgm:prSet presAssocID="{F3974610-B599-4F57-94B7-8385AEE5E0F1}" presName="horz1" presStyleCnt="0"/>
      <dgm:spPr/>
    </dgm:pt>
    <dgm:pt modelId="{1C54F521-EB1E-43B6-AE49-4857B1CEE182}" type="pres">
      <dgm:prSet presAssocID="{F3974610-B599-4F57-94B7-8385AEE5E0F1}" presName="tx1" presStyleLbl="revTx" presStyleIdx="2" presStyleCnt="3"/>
      <dgm:spPr/>
    </dgm:pt>
    <dgm:pt modelId="{503E83AA-04AA-4323-9278-1CBCA2B3143C}" type="pres">
      <dgm:prSet presAssocID="{F3974610-B599-4F57-94B7-8385AEE5E0F1}" presName="vert1" presStyleCnt="0"/>
      <dgm:spPr/>
    </dgm:pt>
  </dgm:ptLst>
  <dgm:cxnLst>
    <dgm:cxn modelId="{91A05B87-BA2C-40A6-8BFB-3B6EC52D5AD0}" srcId="{5667F085-6774-4AAB-8C53-8C00A061CB05}" destId="{F3974610-B599-4F57-94B7-8385AEE5E0F1}" srcOrd="2" destOrd="0" parTransId="{DCE5416E-DBEF-468D-BE89-E6C88415BF47}" sibTransId="{BA1B6E96-1FA1-4CA1-882B-A9569C91D139}"/>
    <dgm:cxn modelId="{37C98794-D35F-4145-A4BD-3B30785E5152}" type="presOf" srcId="{3D5610CE-AEF4-41AF-AE46-6035ADE52E11}" destId="{F60E0BE2-10C1-47EA-B518-0B92E80FBE0C}" srcOrd="0" destOrd="0" presId="urn:microsoft.com/office/officeart/2008/layout/LinedList"/>
    <dgm:cxn modelId="{A714079E-4980-47C7-9A83-D6CAEAA02912}" srcId="{5667F085-6774-4AAB-8C53-8C00A061CB05}" destId="{3D5610CE-AEF4-41AF-AE46-6035ADE52E11}" srcOrd="1" destOrd="0" parTransId="{208C12F5-36F9-429B-8B3D-B1E87B74C496}" sibTransId="{D2DF7440-AA1F-42D2-B1ED-CDF5116A8528}"/>
    <dgm:cxn modelId="{DF9ECAB0-2D32-470D-84B7-79DF8AC68BBF}" type="presOf" srcId="{F3974610-B599-4F57-94B7-8385AEE5E0F1}" destId="{1C54F521-EB1E-43B6-AE49-4857B1CEE182}" srcOrd="0" destOrd="0" presId="urn:microsoft.com/office/officeart/2008/layout/LinedList"/>
    <dgm:cxn modelId="{71A8BEB3-FFE5-4253-96F5-F50639C90A22}" srcId="{5667F085-6774-4AAB-8C53-8C00A061CB05}" destId="{25671967-EB62-4940-B630-B46E741C3232}" srcOrd="0" destOrd="0" parTransId="{C253782F-A4B4-4125-A0BC-EE8C426A8E71}" sibTransId="{56692030-FB03-4702-81A7-D5275FCB8BDB}"/>
    <dgm:cxn modelId="{423314CB-31FE-4276-816E-DB0DB4237053}" type="presOf" srcId="{25671967-EB62-4940-B630-B46E741C3232}" destId="{C83633ED-A037-494D-9923-34DCD4E0C56E}" srcOrd="0" destOrd="0" presId="urn:microsoft.com/office/officeart/2008/layout/LinedList"/>
    <dgm:cxn modelId="{D5690EFF-F7A0-4345-9318-05ECFB70CE85}" type="presOf" srcId="{5667F085-6774-4AAB-8C53-8C00A061CB05}" destId="{8EB6B26E-AE04-42E5-A05C-882A8A646072}" srcOrd="0" destOrd="0" presId="urn:microsoft.com/office/officeart/2008/layout/LinedList"/>
    <dgm:cxn modelId="{78C07056-D99B-476D-BCB4-2D5E4BB79EFE}" type="presParOf" srcId="{8EB6B26E-AE04-42E5-A05C-882A8A646072}" destId="{58B0BF22-1C1D-49A2-8017-CD52F2BC1A77}" srcOrd="0" destOrd="0" presId="urn:microsoft.com/office/officeart/2008/layout/LinedList"/>
    <dgm:cxn modelId="{151241FA-8E37-4084-94FF-97FB4EF62D28}" type="presParOf" srcId="{8EB6B26E-AE04-42E5-A05C-882A8A646072}" destId="{F9EADC5B-3CD9-43FA-9C04-E7D60D9CE39E}" srcOrd="1" destOrd="0" presId="urn:microsoft.com/office/officeart/2008/layout/LinedList"/>
    <dgm:cxn modelId="{B2488091-8FAE-44DC-841D-056F03C1B925}" type="presParOf" srcId="{F9EADC5B-3CD9-43FA-9C04-E7D60D9CE39E}" destId="{C83633ED-A037-494D-9923-34DCD4E0C56E}" srcOrd="0" destOrd="0" presId="urn:microsoft.com/office/officeart/2008/layout/LinedList"/>
    <dgm:cxn modelId="{59D8C5E3-831B-4869-A16B-DD05BEE36BE1}" type="presParOf" srcId="{F9EADC5B-3CD9-43FA-9C04-E7D60D9CE39E}" destId="{C7F70ECA-5C67-4FE5-A0D8-5A7DFF300FC7}" srcOrd="1" destOrd="0" presId="urn:microsoft.com/office/officeart/2008/layout/LinedList"/>
    <dgm:cxn modelId="{2CEB6D74-3AFA-4EDA-B2C4-7DE9268856F3}" type="presParOf" srcId="{8EB6B26E-AE04-42E5-A05C-882A8A646072}" destId="{C71BB437-550A-4AAE-A6A3-89C2BC007673}" srcOrd="2" destOrd="0" presId="urn:microsoft.com/office/officeart/2008/layout/LinedList"/>
    <dgm:cxn modelId="{63DE910E-700D-4DC4-8F94-A762420EB82D}" type="presParOf" srcId="{8EB6B26E-AE04-42E5-A05C-882A8A646072}" destId="{C1B6B3EF-51E6-4D66-9939-334D07438B46}" srcOrd="3" destOrd="0" presId="urn:microsoft.com/office/officeart/2008/layout/LinedList"/>
    <dgm:cxn modelId="{CE679BE5-91C3-4995-87F5-E691D92851A2}" type="presParOf" srcId="{C1B6B3EF-51E6-4D66-9939-334D07438B46}" destId="{F60E0BE2-10C1-47EA-B518-0B92E80FBE0C}" srcOrd="0" destOrd="0" presId="urn:microsoft.com/office/officeart/2008/layout/LinedList"/>
    <dgm:cxn modelId="{4BE002BC-4581-413F-B6DD-098C503EBFC0}" type="presParOf" srcId="{C1B6B3EF-51E6-4D66-9939-334D07438B46}" destId="{568D92AE-5319-4396-BDE2-7355781A8800}" srcOrd="1" destOrd="0" presId="urn:microsoft.com/office/officeart/2008/layout/LinedList"/>
    <dgm:cxn modelId="{28A85F76-1B5D-4D6A-90E9-645102BC9A86}" type="presParOf" srcId="{8EB6B26E-AE04-42E5-A05C-882A8A646072}" destId="{71B577E8-0E6B-4A22-A716-0B43735AEA8C}" srcOrd="4" destOrd="0" presId="urn:microsoft.com/office/officeart/2008/layout/LinedList"/>
    <dgm:cxn modelId="{CC4E5F34-CC82-4036-B4F1-054E2C76F947}" type="presParOf" srcId="{8EB6B26E-AE04-42E5-A05C-882A8A646072}" destId="{8D949FFA-40A1-4CAA-BFAB-35ED9122425E}" srcOrd="5" destOrd="0" presId="urn:microsoft.com/office/officeart/2008/layout/LinedList"/>
    <dgm:cxn modelId="{6FC0D2C6-FA99-418E-ADA8-38BBB339E2A1}" type="presParOf" srcId="{8D949FFA-40A1-4CAA-BFAB-35ED9122425E}" destId="{1C54F521-EB1E-43B6-AE49-4857B1CEE182}" srcOrd="0" destOrd="0" presId="urn:microsoft.com/office/officeart/2008/layout/LinedList"/>
    <dgm:cxn modelId="{C3C2EA79-3CF4-4BFC-9585-35426CAD8678}" type="presParOf" srcId="{8D949FFA-40A1-4CAA-BFAB-35ED9122425E}" destId="{503E83AA-04AA-4323-9278-1CBCA2B314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ACF33-B2FC-4561-82C8-D5E484BB35D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031E0F0-8A9C-420E-8065-11D5B1F18E16}">
      <dgm:prSet custT="1"/>
      <dgm:spPr/>
      <dgm:t>
        <a:bodyPr/>
        <a:lstStyle/>
        <a:p>
          <a:pPr>
            <a:lnSpc>
              <a:spcPct val="100000"/>
            </a:lnSpc>
          </a:pPr>
          <a:r>
            <a:rPr lang="en-US" sz="2000">
              <a:latin typeface="Abadi" panose="020B0604020104020204" pitchFamily="34" charset="0"/>
            </a:rPr>
            <a:t>Person-Centered Services</a:t>
          </a:r>
        </a:p>
      </dgm:t>
    </dgm:pt>
    <dgm:pt modelId="{C9083F8F-8F23-4348-B2AC-44E32F542CC0}" type="parTrans" cxnId="{447C6993-8371-44C6-89A5-4E5009954144}">
      <dgm:prSet/>
      <dgm:spPr/>
      <dgm:t>
        <a:bodyPr/>
        <a:lstStyle/>
        <a:p>
          <a:endParaRPr lang="en-US"/>
        </a:p>
      </dgm:t>
    </dgm:pt>
    <dgm:pt modelId="{54C48FF9-9F91-43E1-83DF-6625A4A7DC48}" type="sibTrans" cxnId="{447C6993-8371-44C6-89A5-4E5009954144}">
      <dgm:prSet/>
      <dgm:spPr/>
      <dgm:t>
        <a:bodyPr/>
        <a:lstStyle/>
        <a:p>
          <a:endParaRPr lang="en-US"/>
        </a:p>
      </dgm:t>
    </dgm:pt>
    <dgm:pt modelId="{5EB341F9-62C0-4FFB-B4BE-031653E792D3}">
      <dgm:prSet custT="1"/>
      <dgm:spPr/>
      <dgm:t>
        <a:bodyPr/>
        <a:lstStyle/>
        <a:p>
          <a:pPr>
            <a:lnSpc>
              <a:spcPct val="100000"/>
            </a:lnSpc>
          </a:pPr>
          <a:r>
            <a:rPr lang="en-US" sz="2000">
              <a:latin typeface="Abadi" panose="020B0604020104020204" pitchFamily="34" charset="0"/>
            </a:rPr>
            <a:t>Trust &amp; Respect</a:t>
          </a:r>
        </a:p>
      </dgm:t>
    </dgm:pt>
    <dgm:pt modelId="{56D21613-7241-428E-9A0E-DEF87488E500}" type="parTrans" cxnId="{5577BA5F-BA4A-4F90-A26D-610F9C895D20}">
      <dgm:prSet/>
      <dgm:spPr/>
      <dgm:t>
        <a:bodyPr/>
        <a:lstStyle/>
        <a:p>
          <a:endParaRPr lang="en-US"/>
        </a:p>
      </dgm:t>
    </dgm:pt>
    <dgm:pt modelId="{7A3EC0FE-A26D-4B8F-AD2A-689BE4F43840}" type="sibTrans" cxnId="{5577BA5F-BA4A-4F90-A26D-610F9C895D20}">
      <dgm:prSet/>
      <dgm:spPr/>
      <dgm:t>
        <a:bodyPr/>
        <a:lstStyle/>
        <a:p>
          <a:endParaRPr lang="en-US"/>
        </a:p>
      </dgm:t>
    </dgm:pt>
    <dgm:pt modelId="{AC21C7B5-B6EB-4CF0-B9DC-743518112679}">
      <dgm:prSet custT="1"/>
      <dgm:spPr/>
      <dgm:t>
        <a:bodyPr/>
        <a:lstStyle/>
        <a:p>
          <a:pPr>
            <a:lnSpc>
              <a:spcPct val="100000"/>
            </a:lnSpc>
          </a:pPr>
          <a:r>
            <a:rPr lang="en-US" sz="2000">
              <a:latin typeface="Abadi" panose="020B0604020104020204" pitchFamily="34" charset="0"/>
            </a:rPr>
            <a:t>Integrity &amp; Professionalism</a:t>
          </a:r>
        </a:p>
      </dgm:t>
    </dgm:pt>
    <dgm:pt modelId="{964F56D8-8B7C-4D29-8A9B-D582F85528BC}" type="parTrans" cxnId="{6A8888F0-5A08-4434-A7D6-9BEA8D0E7022}">
      <dgm:prSet/>
      <dgm:spPr/>
      <dgm:t>
        <a:bodyPr/>
        <a:lstStyle/>
        <a:p>
          <a:endParaRPr lang="en-US"/>
        </a:p>
      </dgm:t>
    </dgm:pt>
    <dgm:pt modelId="{969DDE85-9CA3-4313-A082-4CB37542D22F}" type="sibTrans" cxnId="{6A8888F0-5A08-4434-A7D6-9BEA8D0E7022}">
      <dgm:prSet/>
      <dgm:spPr/>
      <dgm:t>
        <a:bodyPr/>
        <a:lstStyle/>
        <a:p>
          <a:endParaRPr lang="en-US"/>
        </a:p>
      </dgm:t>
    </dgm:pt>
    <dgm:pt modelId="{400B50BC-7553-4ECF-80E5-EA82089FB973}">
      <dgm:prSet custT="1"/>
      <dgm:spPr/>
      <dgm:t>
        <a:bodyPr/>
        <a:lstStyle/>
        <a:p>
          <a:pPr>
            <a:lnSpc>
              <a:spcPct val="100000"/>
            </a:lnSpc>
          </a:pPr>
          <a:r>
            <a:rPr lang="en-US" sz="2000">
              <a:latin typeface="Abadi" panose="020B0604020104020204" pitchFamily="34" charset="0"/>
            </a:rPr>
            <a:t>Excellence &amp; Quality</a:t>
          </a:r>
        </a:p>
      </dgm:t>
    </dgm:pt>
    <dgm:pt modelId="{08A21B65-7A16-4313-B801-12E57DDFC36D}" type="parTrans" cxnId="{64784EDC-28FD-48A4-82DB-DDD6FAEA0AF5}">
      <dgm:prSet/>
      <dgm:spPr/>
      <dgm:t>
        <a:bodyPr/>
        <a:lstStyle/>
        <a:p>
          <a:endParaRPr lang="en-US"/>
        </a:p>
      </dgm:t>
    </dgm:pt>
    <dgm:pt modelId="{5FFB000A-388B-4F6D-90D3-155732C536F5}" type="sibTrans" cxnId="{64784EDC-28FD-48A4-82DB-DDD6FAEA0AF5}">
      <dgm:prSet/>
      <dgm:spPr/>
      <dgm:t>
        <a:bodyPr/>
        <a:lstStyle/>
        <a:p>
          <a:endParaRPr lang="en-US"/>
        </a:p>
      </dgm:t>
    </dgm:pt>
    <dgm:pt modelId="{1FC64277-86CB-4850-9DF5-E1F14893A666}">
      <dgm:prSet/>
      <dgm:spPr/>
      <dgm:t>
        <a:bodyPr/>
        <a:lstStyle/>
        <a:p>
          <a:pPr>
            <a:lnSpc>
              <a:spcPct val="100000"/>
            </a:lnSpc>
          </a:pPr>
          <a:r>
            <a:rPr lang="en-US">
              <a:latin typeface="Abadi" panose="020B0604020104020204" pitchFamily="34" charset="0"/>
            </a:rPr>
            <a:t>Teamwork &amp; Collaboration</a:t>
          </a:r>
        </a:p>
      </dgm:t>
    </dgm:pt>
    <dgm:pt modelId="{C5E0B6BB-CB74-4770-A529-5AC9F5A1CCFA}" type="parTrans" cxnId="{C2CD825F-E998-4495-B657-47156B393F9D}">
      <dgm:prSet/>
      <dgm:spPr/>
      <dgm:t>
        <a:bodyPr/>
        <a:lstStyle/>
        <a:p>
          <a:endParaRPr lang="en-US"/>
        </a:p>
      </dgm:t>
    </dgm:pt>
    <dgm:pt modelId="{9D4E39F2-A67B-406A-A2F9-3260A722C9C8}" type="sibTrans" cxnId="{C2CD825F-E998-4495-B657-47156B393F9D}">
      <dgm:prSet/>
      <dgm:spPr/>
      <dgm:t>
        <a:bodyPr/>
        <a:lstStyle/>
        <a:p>
          <a:endParaRPr lang="en-US"/>
        </a:p>
      </dgm:t>
    </dgm:pt>
    <dgm:pt modelId="{D80EE2F3-E39B-4875-8E13-F3DBEE8201E6}" type="pres">
      <dgm:prSet presAssocID="{2AAACF33-B2FC-4561-82C8-D5E484BB35D1}" presName="root" presStyleCnt="0">
        <dgm:presLayoutVars>
          <dgm:dir/>
          <dgm:resizeHandles val="exact"/>
        </dgm:presLayoutVars>
      </dgm:prSet>
      <dgm:spPr/>
    </dgm:pt>
    <dgm:pt modelId="{2B071522-F509-44DE-B28F-38A19FA86219}" type="pres">
      <dgm:prSet presAssocID="{1031E0F0-8A9C-420E-8065-11D5B1F18E16}" presName="compNode" presStyleCnt="0"/>
      <dgm:spPr/>
    </dgm:pt>
    <dgm:pt modelId="{DBA1867F-B67E-4B68-9E54-30344D05ED4A}" type="pres">
      <dgm:prSet presAssocID="{1031E0F0-8A9C-420E-8065-11D5B1F18E16}" presName="bgRect" presStyleLbl="bgShp" presStyleIdx="0" presStyleCnt="5"/>
      <dgm:spPr/>
    </dgm:pt>
    <dgm:pt modelId="{CC9B68ED-AFC7-4935-9E1A-4181675DE3CB}" type="pres">
      <dgm:prSet presAssocID="{1031E0F0-8A9C-420E-8065-11D5B1F18E16}"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ser"/>
        </a:ext>
      </dgm:extLst>
    </dgm:pt>
    <dgm:pt modelId="{3BFA0EDE-7D61-4CD1-84F9-583FA6E49060}" type="pres">
      <dgm:prSet presAssocID="{1031E0F0-8A9C-420E-8065-11D5B1F18E16}" presName="spaceRect" presStyleCnt="0"/>
      <dgm:spPr/>
    </dgm:pt>
    <dgm:pt modelId="{347583CE-40AD-43B9-8A01-AA9B00194B3D}" type="pres">
      <dgm:prSet presAssocID="{1031E0F0-8A9C-420E-8065-11D5B1F18E16}" presName="parTx" presStyleLbl="revTx" presStyleIdx="0" presStyleCnt="5">
        <dgm:presLayoutVars>
          <dgm:chMax val="0"/>
          <dgm:chPref val="0"/>
        </dgm:presLayoutVars>
      </dgm:prSet>
      <dgm:spPr/>
    </dgm:pt>
    <dgm:pt modelId="{106FBC1D-7791-4E82-B5D6-A3E8EEADDD9A}" type="pres">
      <dgm:prSet presAssocID="{54C48FF9-9F91-43E1-83DF-6625A4A7DC48}" presName="sibTrans" presStyleCnt="0"/>
      <dgm:spPr/>
    </dgm:pt>
    <dgm:pt modelId="{0350D100-723D-412A-AB3D-CCAABBD36129}" type="pres">
      <dgm:prSet presAssocID="{5EB341F9-62C0-4FFB-B4BE-031653E792D3}" presName="compNode" presStyleCnt="0"/>
      <dgm:spPr/>
    </dgm:pt>
    <dgm:pt modelId="{64E0010E-2920-42CF-85E4-47CAB397E823}" type="pres">
      <dgm:prSet presAssocID="{5EB341F9-62C0-4FFB-B4BE-031653E792D3}" presName="bgRect" presStyleLbl="bgShp" presStyleIdx="1" presStyleCnt="5" custLinFactNeighborX="-26082" custLinFactNeighborY="-12942"/>
      <dgm:spPr/>
    </dgm:pt>
    <dgm:pt modelId="{D6FA9B59-08D0-441C-B4E3-7BD1254844DA}" type="pres">
      <dgm:prSet presAssocID="{5EB341F9-62C0-4FFB-B4BE-031653E792D3}"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9AAD499A-FBB1-4645-BE61-EF809E03D55D}" type="pres">
      <dgm:prSet presAssocID="{5EB341F9-62C0-4FFB-B4BE-031653E792D3}" presName="spaceRect" presStyleCnt="0"/>
      <dgm:spPr/>
    </dgm:pt>
    <dgm:pt modelId="{4094A6BA-08DC-4069-87D2-643AA74EF3E0}" type="pres">
      <dgm:prSet presAssocID="{5EB341F9-62C0-4FFB-B4BE-031653E792D3}" presName="parTx" presStyleLbl="revTx" presStyleIdx="1" presStyleCnt="5">
        <dgm:presLayoutVars>
          <dgm:chMax val="0"/>
          <dgm:chPref val="0"/>
        </dgm:presLayoutVars>
      </dgm:prSet>
      <dgm:spPr/>
    </dgm:pt>
    <dgm:pt modelId="{77D7CAAB-C659-4BFE-B1AB-BC694C71C09F}" type="pres">
      <dgm:prSet presAssocID="{7A3EC0FE-A26D-4B8F-AD2A-689BE4F43840}" presName="sibTrans" presStyleCnt="0"/>
      <dgm:spPr/>
    </dgm:pt>
    <dgm:pt modelId="{18CE00D5-B5A9-4C54-8921-471BD2614E21}" type="pres">
      <dgm:prSet presAssocID="{AC21C7B5-B6EB-4CF0-B9DC-743518112679}" presName="compNode" presStyleCnt="0"/>
      <dgm:spPr/>
    </dgm:pt>
    <dgm:pt modelId="{CF50130D-66EC-4663-AB0D-9044707A6768}" type="pres">
      <dgm:prSet presAssocID="{AC21C7B5-B6EB-4CF0-B9DC-743518112679}" presName="bgRect" presStyleLbl="bgShp" presStyleIdx="2" presStyleCnt="5"/>
      <dgm:spPr/>
    </dgm:pt>
    <dgm:pt modelId="{AA6A797B-7ADF-465C-84A4-64E0A15173BE}" type="pres">
      <dgm:prSet presAssocID="{AC21C7B5-B6EB-4CF0-B9DC-743518112679}"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ales of Justice"/>
        </a:ext>
      </dgm:extLst>
    </dgm:pt>
    <dgm:pt modelId="{FD7B3A34-3185-493F-854D-DD9845B19474}" type="pres">
      <dgm:prSet presAssocID="{AC21C7B5-B6EB-4CF0-B9DC-743518112679}" presName="spaceRect" presStyleCnt="0"/>
      <dgm:spPr/>
    </dgm:pt>
    <dgm:pt modelId="{A3F8DFDE-C6A5-4AA5-B385-2D9B9E1E1F2B}" type="pres">
      <dgm:prSet presAssocID="{AC21C7B5-B6EB-4CF0-B9DC-743518112679}" presName="parTx" presStyleLbl="revTx" presStyleIdx="2" presStyleCnt="5">
        <dgm:presLayoutVars>
          <dgm:chMax val="0"/>
          <dgm:chPref val="0"/>
        </dgm:presLayoutVars>
      </dgm:prSet>
      <dgm:spPr/>
    </dgm:pt>
    <dgm:pt modelId="{2AA229D4-E2F3-4237-AB12-B9D7F3E04A38}" type="pres">
      <dgm:prSet presAssocID="{969DDE85-9CA3-4313-A082-4CB37542D22F}" presName="sibTrans" presStyleCnt="0"/>
      <dgm:spPr/>
    </dgm:pt>
    <dgm:pt modelId="{B100B54C-1D5F-4B7F-A169-B4E170255EEA}" type="pres">
      <dgm:prSet presAssocID="{400B50BC-7553-4ECF-80E5-EA82089FB973}" presName="compNode" presStyleCnt="0"/>
      <dgm:spPr/>
    </dgm:pt>
    <dgm:pt modelId="{1DC25C8B-94FB-493B-A041-F50E93080055}" type="pres">
      <dgm:prSet presAssocID="{400B50BC-7553-4ECF-80E5-EA82089FB973}" presName="bgRect" presStyleLbl="bgShp" presStyleIdx="3" presStyleCnt="5"/>
      <dgm:spPr/>
    </dgm:pt>
    <dgm:pt modelId="{47D8DA74-6060-47E1-B39E-9165BA0AC02F}" type="pres">
      <dgm:prSet presAssocID="{400B50BC-7553-4ECF-80E5-EA82089FB97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ibbon"/>
        </a:ext>
      </dgm:extLst>
    </dgm:pt>
    <dgm:pt modelId="{8F55416C-0A48-45A4-A0B7-408349028019}" type="pres">
      <dgm:prSet presAssocID="{400B50BC-7553-4ECF-80E5-EA82089FB973}" presName="spaceRect" presStyleCnt="0"/>
      <dgm:spPr/>
    </dgm:pt>
    <dgm:pt modelId="{9894C011-9BCA-42E7-A989-C4D177A41997}" type="pres">
      <dgm:prSet presAssocID="{400B50BC-7553-4ECF-80E5-EA82089FB973}" presName="parTx" presStyleLbl="revTx" presStyleIdx="3" presStyleCnt="5">
        <dgm:presLayoutVars>
          <dgm:chMax val="0"/>
          <dgm:chPref val="0"/>
        </dgm:presLayoutVars>
      </dgm:prSet>
      <dgm:spPr/>
    </dgm:pt>
    <dgm:pt modelId="{D6672715-CD9D-41BF-AC12-44ACC3317C9E}" type="pres">
      <dgm:prSet presAssocID="{5FFB000A-388B-4F6D-90D3-155732C536F5}" presName="sibTrans" presStyleCnt="0"/>
      <dgm:spPr/>
    </dgm:pt>
    <dgm:pt modelId="{1C7CD7F7-55BB-4F6C-9421-12EF65B671CF}" type="pres">
      <dgm:prSet presAssocID="{1FC64277-86CB-4850-9DF5-E1F14893A666}" presName="compNode" presStyleCnt="0"/>
      <dgm:spPr/>
    </dgm:pt>
    <dgm:pt modelId="{8EB48D75-910E-4C53-B511-1B0BF4980827}" type="pres">
      <dgm:prSet presAssocID="{1FC64277-86CB-4850-9DF5-E1F14893A666}" presName="bgRect" presStyleLbl="bgShp" presStyleIdx="4" presStyleCnt="5"/>
      <dgm:spPr/>
    </dgm:pt>
    <dgm:pt modelId="{67D90E09-797E-4EBC-9907-0159137AA5F7}" type="pres">
      <dgm:prSet presAssocID="{1FC64277-86CB-4850-9DF5-E1F14893A66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Users"/>
        </a:ext>
      </dgm:extLst>
    </dgm:pt>
    <dgm:pt modelId="{0AC6C72B-C10C-4F29-B61C-D7DFC94C43CA}" type="pres">
      <dgm:prSet presAssocID="{1FC64277-86CB-4850-9DF5-E1F14893A666}" presName="spaceRect" presStyleCnt="0"/>
      <dgm:spPr/>
    </dgm:pt>
    <dgm:pt modelId="{CB30CE28-35D8-4A72-BA59-7BA5282D8B88}" type="pres">
      <dgm:prSet presAssocID="{1FC64277-86CB-4850-9DF5-E1F14893A666}" presName="parTx" presStyleLbl="revTx" presStyleIdx="4" presStyleCnt="5">
        <dgm:presLayoutVars>
          <dgm:chMax val="0"/>
          <dgm:chPref val="0"/>
        </dgm:presLayoutVars>
      </dgm:prSet>
      <dgm:spPr/>
    </dgm:pt>
  </dgm:ptLst>
  <dgm:cxnLst>
    <dgm:cxn modelId="{3E21EB31-A9BE-4AB9-BD63-6DBF6D61FBB4}" type="presOf" srcId="{AC21C7B5-B6EB-4CF0-B9DC-743518112679}" destId="{A3F8DFDE-C6A5-4AA5-B385-2D9B9E1E1F2B}" srcOrd="0" destOrd="0" presId="urn:microsoft.com/office/officeart/2018/2/layout/IconVerticalSolidList"/>
    <dgm:cxn modelId="{C00AC05D-401A-4D2C-B887-96E34D21FBF8}" type="presOf" srcId="{400B50BC-7553-4ECF-80E5-EA82089FB973}" destId="{9894C011-9BCA-42E7-A989-C4D177A41997}" srcOrd="0" destOrd="0" presId="urn:microsoft.com/office/officeart/2018/2/layout/IconVerticalSolidList"/>
    <dgm:cxn modelId="{C2CD825F-E998-4495-B657-47156B393F9D}" srcId="{2AAACF33-B2FC-4561-82C8-D5E484BB35D1}" destId="{1FC64277-86CB-4850-9DF5-E1F14893A666}" srcOrd="4" destOrd="0" parTransId="{C5E0B6BB-CB74-4770-A529-5AC9F5A1CCFA}" sibTransId="{9D4E39F2-A67B-406A-A2F9-3260A722C9C8}"/>
    <dgm:cxn modelId="{5577BA5F-BA4A-4F90-A26D-610F9C895D20}" srcId="{2AAACF33-B2FC-4561-82C8-D5E484BB35D1}" destId="{5EB341F9-62C0-4FFB-B4BE-031653E792D3}" srcOrd="1" destOrd="0" parTransId="{56D21613-7241-428E-9A0E-DEF87488E500}" sibTransId="{7A3EC0FE-A26D-4B8F-AD2A-689BE4F43840}"/>
    <dgm:cxn modelId="{54B77947-91A0-4074-A1D7-B593D48A9529}" type="presOf" srcId="{1FC64277-86CB-4850-9DF5-E1F14893A666}" destId="{CB30CE28-35D8-4A72-BA59-7BA5282D8B88}" srcOrd="0" destOrd="0" presId="urn:microsoft.com/office/officeart/2018/2/layout/IconVerticalSolidList"/>
    <dgm:cxn modelId="{447C6993-8371-44C6-89A5-4E5009954144}" srcId="{2AAACF33-B2FC-4561-82C8-D5E484BB35D1}" destId="{1031E0F0-8A9C-420E-8065-11D5B1F18E16}" srcOrd="0" destOrd="0" parTransId="{C9083F8F-8F23-4348-B2AC-44E32F542CC0}" sibTransId="{54C48FF9-9F91-43E1-83DF-6625A4A7DC48}"/>
    <dgm:cxn modelId="{E954B6AA-A12F-433C-9AFA-89DCD0C951A3}" type="presOf" srcId="{1031E0F0-8A9C-420E-8065-11D5B1F18E16}" destId="{347583CE-40AD-43B9-8A01-AA9B00194B3D}" srcOrd="0" destOrd="0" presId="urn:microsoft.com/office/officeart/2018/2/layout/IconVerticalSolidList"/>
    <dgm:cxn modelId="{9C09C9B6-6E2F-431F-82C3-D1B8BC59470B}" type="presOf" srcId="{2AAACF33-B2FC-4561-82C8-D5E484BB35D1}" destId="{D80EE2F3-E39B-4875-8E13-F3DBEE8201E6}" srcOrd="0" destOrd="0" presId="urn:microsoft.com/office/officeart/2018/2/layout/IconVerticalSolidList"/>
    <dgm:cxn modelId="{A13978CA-1636-42C3-B4D5-E36816AC0CFD}" type="presOf" srcId="{5EB341F9-62C0-4FFB-B4BE-031653E792D3}" destId="{4094A6BA-08DC-4069-87D2-643AA74EF3E0}" srcOrd="0" destOrd="0" presId="urn:microsoft.com/office/officeart/2018/2/layout/IconVerticalSolidList"/>
    <dgm:cxn modelId="{64784EDC-28FD-48A4-82DB-DDD6FAEA0AF5}" srcId="{2AAACF33-B2FC-4561-82C8-D5E484BB35D1}" destId="{400B50BC-7553-4ECF-80E5-EA82089FB973}" srcOrd="3" destOrd="0" parTransId="{08A21B65-7A16-4313-B801-12E57DDFC36D}" sibTransId="{5FFB000A-388B-4F6D-90D3-155732C536F5}"/>
    <dgm:cxn modelId="{6A8888F0-5A08-4434-A7D6-9BEA8D0E7022}" srcId="{2AAACF33-B2FC-4561-82C8-D5E484BB35D1}" destId="{AC21C7B5-B6EB-4CF0-B9DC-743518112679}" srcOrd="2" destOrd="0" parTransId="{964F56D8-8B7C-4D29-8A9B-D582F85528BC}" sibTransId="{969DDE85-9CA3-4313-A082-4CB37542D22F}"/>
    <dgm:cxn modelId="{D3BFA38D-0891-41F2-B71F-9A3E35F01F46}" type="presParOf" srcId="{D80EE2F3-E39B-4875-8E13-F3DBEE8201E6}" destId="{2B071522-F509-44DE-B28F-38A19FA86219}" srcOrd="0" destOrd="0" presId="urn:microsoft.com/office/officeart/2018/2/layout/IconVerticalSolidList"/>
    <dgm:cxn modelId="{E61C6666-1FE4-4C41-AAD3-B8E75D3EB5AB}" type="presParOf" srcId="{2B071522-F509-44DE-B28F-38A19FA86219}" destId="{DBA1867F-B67E-4B68-9E54-30344D05ED4A}" srcOrd="0" destOrd="0" presId="urn:microsoft.com/office/officeart/2018/2/layout/IconVerticalSolidList"/>
    <dgm:cxn modelId="{2EEA7606-2F33-466A-97AF-5A13B9063AFC}" type="presParOf" srcId="{2B071522-F509-44DE-B28F-38A19FA86219}" destId="{CC9B68ED-AFC7-4935-9E1A-4181675DE3CB}" srcOrd="1" destOrd="0" presId="urn:microsoft.com/office/officeart/2018/2/layout/IconVerticalSolidList"/>
    <dgm:cxn modelId="{A4115045-DE46-40EA-9F0F-579973FD1B0B}" type="presParOf" srcId="{2B071522-F509-44DE-B28F-38A19FA86219}" destId="{3BFA0EDE-7D61-4CD1-84F9-583FA6E49060}" srcOrd="2" destOrd="0" presId="urn:microsoft.com/office/officeart/2018/2/layout/IconVerticalSolidList"/>
    <dgm:cxn modelId="{751A4516-D52E-4117-82C6-E1FDFBB52D2F}" type="presParOf" srcId="{2B071522-F509-44DE-B28F-38A19FA86219}" destId="{347583CE-40AD-43B9-8A01-AA9B00194B3D}" srcOrd="3" destOrd="0" presId="urn:microsoft.com/office/officeart/2018/2/layout/IconVerticalSolidList"/>
    <dgm:cxn modelId="{5BD3584B-6D70-4F10-8B40-409EEA3AB27A}" type="presParOf" srcId="{D80EE2F3-E39B-4875-8E13-F3DBEE8201E6}" destId="{106FBC1D-7791-4E82-B5D6-A3E8EEADDD9A}" srcOrd="1" destOrd="0" presId="urn:microsoft.com/office/officeart/2018/2/layout/IconVerticalSolidList"/>
    <dgm:cxn modelId="{4EFAD269-0F1D-470D-A763-A7658A8C5464}" type="presParOf" srcId="{D80EE2F3-E39B-4875-8E13-F3DBEE8201E6}" destId="{0350D100-723D-412A-AB3D-CCAABBD36129}" srcOrd="2" destOrd="0" presId="urn:microsoft.com/office/officeart/2018/2/layout/IconVerticalSolidList"/>
    <dgm:cxn modelId="{6161904A-38C2-4D80-946E-CE686A51AAEE}" type="presParOf" srcId="{0350D100-723D-412A-AB3D-CCAABBD36129}" destId="{64E0010E-2920-42CF-85E4-47CAB397E823}" srcOrd="0" destOrd="0" presId="urn:microsoft.com/office/officeart/2018/2/layout/IconVerticalSolidList"/>
    <dgm:cxn modelId="{87316C16-4321-42FA-AFF0-292109332DF8}" type="presParOf" srcId="{0350D100-723D-412A-AB3D-CCAABBD36129}" destId="{D6FA9B59-08D0-441C-B4E3-7BD1254844DA}" srcOrd="1" destOrd="0" presId="urn:microsoft.com/office/officeart/2018/2/layout/IconVerticalSolidList"/>
    <dgm:cxn modelId="{AA7DC435-D3C7-44CF-A78F-326AC9EBA02F}" type="presParOf" srcId="{0350D100-723D-412A-AB3D-CCAABBD36129}" destId="{9AAD499A-FBB1-4645-BE61-EF809E03D55D}" srcOrd="2" destOrd="0" presId="urn:microsoft.com/office/officeart/2018/2/layout/IconVerticalSolidList"/>
    <dgm:cxn modelId="{3FBCB3DA-9FE2-43D6-A2E6-7E0FF0C01FC9}" type="presParOf" srcId="{0350D100-723D-412A-AB3D-CCAABBD36129}" destId="{4094A6BA-08DC-4069-87D2-643AA74EF3E0}" srcOrd="3" destOrd="0" presId="urn:microsoft.com/office/officeart/2018/2/layout/IconVerticalSolidList"/>
    <dgm:cxn modelId="{D590E0E2-1447-4B86-9DD7-8BDCE1F308B7}" type="presParOf" srcId="{D80EE2F3-E39B-4875-8E13-F3DBEE8201E6}" destId="{77D7CAAB-C659-4BFE-B1AB-BC694C71C09F}" srcOrd="3" destOrd="0" presId="urn:microsoft.com/office/officeart/2018/2/layout/IconVerticalSolidList"/>
    <dgm:cxn modelId="{7C63B495-543F-48B1-ABE0-EFB062C0C83C}" type="presParOf" srcId="{D80EE2F3-E39B-4875-8E13-F3DBEE8201E6}" destId="{18CE00D5-B5A9-4C54-8921-471BD2614E21}" srcOrd="4" destOrd="0" presId="urn:microsoft.com/office/officeart/2018/2/layout/IconVerticalSolidList"/>
    <dgm:cxn modelId="{2AC695DD-BE06-4EE2-B397-54FCE2AB8FFF}" type="presParOf" srcId="{18CE00D5-B5A9-4C54-8921-471BD2614E21}" destId="{CF50130D-66EC-4663-AB0D-9044707A6768}" srcOrd="0" destOrd="0" presId="urn:microsoft.com/office/officeart/2018/2/layout/IconVerticalSolidList"/>
    <dgm:cxn modelId="{FCD3B614-C73F-4B5E-BCF9-4A53EB114C02}" type="presParOf" srcId="{18CE00D5-B5A9-4C54-8921-471BD2614E21}" destId="{AA6A797B-7ADF-465C-84A4-64E0A15173BE}" srcOrd="1" destOrd="0" presId="urn:microsoft.com/office/officeart/2018/2/layout/IconVerticalSolidList"/>
    <dgm:cxn modelId="{593495EE-8A3F-4E80-8C11-1C4B154AED0A}" type="presParOf" srcId="{18CE00D5-B5A9-4C54-8921-471BD2614E21}" destId="{FD7B3A34-3185-493F-854D-DD9845B19474}" srcOrd="2" destOrd="0" presId="urn:microsoft.com/office/officeart/2018/2/layout/IconVerticalSolidList"/>
    <dgm:cxn modelId="{25DEDC9E-8399-4967-9B72-DF178BB1D84A}" type="presParOf" srcId="{18CE00D5-B5A9-4C54-8921-471BD2614E21}" destId="{A3F8DFDE-C6A5-4AA5-B385-2D9B9E1E1F2B}" srcOrd="3" destOrd="0" presId="urn:microsoft.com/office/officeart/2018/2/layout/IconVerticalSolidList"/>
    <dgm:cxn modelId="{73B2156B-2320-4633-BDBC-A0560ECCD3AF}" type="presParOf" srcId="{D80EE2F3-E39B-4875-8E13-F3DBEE8201E6}" destId="{2AA229D4-E2F3-4237-AB12-B9D7F3E04A38}" srcOrd="5" destOrd="0" presId="urn:microsoft.com/office/officeart/2018/2/layout/IconVerticalSolidList"/>
    <dgm:cxn modelId="{26098BD5-A575-46B7-9A44-96F47E054535}" type="presParOf" srcId="{D80EE2F3-E39B-4875-8E13-F3DBEE8201E6}" destId="{B100B54C-1D5F-4B7F-A169-B4E170255EEA}" srcOrd="6" destOrd="0" presId="urn:microsoft.com/office/officeart/2018/2/layout/IconVerticalSolidList"/>
    <dgm:cxn modelId="{8FDCDA5E-381F-43FF-9028-4F490FC806B7}" type="presParOf" srcId="{B100B54C-1D5F-4B7F-A169-B4E170255EEA}" destId="{1DC25C8B-94FB-493B-A041-F50E93080055}" srcOrd="0" destOrd="0" presId="urn:microsoft.com/office/officeart/2018/2/layout/IconVerticalSolidList"/>
    <dgm:cxn modelId="{CD0F8E90-5055-4170-A695-F749DDAD3A78}" type="presParOf" srcId="{B100B54C-1D5F-4B7F-A169-B4E170255EEA}" destId="{47D8DA74-6060-47E1-B39E-9165BA0AC02F}" srcOrd="1" destOrd="0" presId="urn:microsoft.com/office/officeart/2018/2/layout/IconVerticalSolidList"/>
    <dgm:cxn modelId="{A003DD01-6847-4277-8959-A4CD9CA5E8C9}" type="presParOf" srcId="{B100B54C-1D5F-4B7F-A169-B4E170255EEA}" destId="{8F55416C-0A48-45A4-A0B7-408349028019}" srcOrd="2" destOrd="0" presId="urn:microsoft.com/office/officeart/2018/2/layout/IconVerticalSolidList"/>
    <dgm:cxn modelId="{DD659338-C61B-4E65-A752-442C7A16B95A}" type="presParOf" srcId="{B100B54C-1D5F-4B7F-A169-B4E170255EEA}" destId="{9894C011-9BCA-42E7-A989-C4D177A41997}" srcOrd="3" destOrd="0" presId="urn:microsoft.com/office/officeart/2018/2/layout/IconVerticalSolidList"/>
    <dgm:cxn modelId="{005D3E69-DFD2-4162-9B1B-9826A43D3FD5}" type="presParOf" srcId="{D80EE2F3-E39B-4875-8E13-F3DBEE8201E6}" destId="{D6672715-CD9D-41BF-AC12-44ACC3317C9E}" srcOrd="7" destOrd="0" presId="urn:microsoft.com/office/officeart/2018/2/layout/IconVerticalSolidList"/>
    <dgm:cxn modelId="{EE967CC9-95B8-4730-A22A-A108C8D0870F}" type="presParOf" srcId="{D80EE2F3-E39B-4875-8E13-F3DBEE8201E6}" destId="{1C7CD7F7-55BB-4F6C-9421-12EF65B671CF}" srcOrd="8" destOrd="0" presId="urn:microsoft.com/office/officeart/2018/2/layout/IconVerticalSolidList"/>
    <dgm:cxn modelId="{76F62976-176B-4AF5-86FB-024FE3C8EF00}" type="presParOf" srcId="{1C7CD7F7-55BB-4F6C-9421-12EF65B671CF}" destId="{8EB48D75-910E-4C53-B511-1B0BF4980827}" srcOrd="0" destOrd="0" presId="urn:microsoft.com/office/officeart/2018/2/layout/IconVerticalSolidList"/>
    <dgm:cxn modelId="{5EB488EF-0690-47E0-BD73-52FB9EEC545B}" type="presParOf" srcId="{1C7CD7F7-55BB-4F6C-9421-12EF65B671CF}" destId="{67D90E09-797E-4EBC-9907-0159137AA5F7}" srcOrd="1" destOrd="0" presId="urn:microsoft.com/office/officeart/2018/2/layout/IconVerticalSolidList"/>
    <dgm:cxn modelId="{0BCB9485-F61C-4F35-9236-EBD278B91005}" type="presParOf" srcId="{1C7CD7F7-55BB-4F6C-9421-12EF65B671CF}" destId="{0AC6C72B-C10C-4F29-B61C-D7DFC94C43CA}" srcOrd="2" destOrd="0" presId="urn:microsoft.com/office/officeart/2018/2/layout/IconVerticalSolidList"/>
    <dgm:cxn modelId="{6F21EDFC-68DD-416E-8A79-C4F04603FBBF}" type="presParOf" srcId="{1C7CD7F7-55BB-4F6C-9421-12EF65B671CF}" destId="{CB30CE28-35D8-4A72-BA59-7BA5282D8B8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8C7A1A-866E-4085-BB75-AAB430F7E7D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49EFFAF-F147-4343-99F7-5FB48FC761EA}">
      <dgm:prSet custT="1"/>
      <dgm:spPr/>
      <dgm:t>
        <a:bodyPr/>
        <a:lstStyle/>
        <a:p>
          <a:pPr>
            <a:lnSpc>
              <a:spcPct val="100000"/>
            </a:lnSpc>
          </a:pPr>
          <a:r>
            <a:rPr lang="en-US" sz="2000">
              <a:latin typeface="Abadi" panose="020B0604020104020204" pitchFamily="34" charset="0"/>
            </a:rPr>
            <a:t>Accountability &amp; Transparency</a:t>
          </a:r>
        </a:p>
      </dgm:t>
    </dgm:pt>
    <dgm:pt modelId="{6027012D-C46F-4E67-B4A1-8E92547B2DFE}" type="parTrans" cxnId="{D791B891-9A35-4E35-9451-CCC29DBE8138}">
      <dgm:prSet/>
      <dgm:spPr/>
      <dgm:t>
        <a:bodyPr/>
        <a:lstStyle/>
        <a:p>
          <a:endParaRPr lang="en-US"/>
        </a:p>
      </dgm:t>
    </dgm:pt>
    <dgm:pt modelId="{5FC99B9A-3B03-4A61-81F5-92374FE3B53C}" type="sibTrans" cxnId="{D791B891-9A35-4E35-9451-CCC29DBE8138}">
      <dgm:prSet/>
      <dgm:spPr/>
      <dgm:t>
        <a:bodyPr/>
        <a:lstStyle/>
        <a:p>
          <a:endParaRPr lang="en-US"/>
        </a:p>
      </dgm:t>
    </dgm:pt>
    <dgm:pt modelId="{4978A4B2-94D3-4C54-9A14-EA99416C909B}">
      <dgm:prSet custT="1"/>
      <dgm:spPr/>
      <dgm:t>
        <a:bodyPr/>
        <a:lstStyle/>
        <a:p>
          <a:pPr>
            <a:lnSpc>
              <a:spcPct val="100000"/>
            </a:lnSpc>
          </a:pPr>
          <a:r>
            <a:rPr lang="en-US" sz="2000">
              <a:latin typeface="Abadi" panose="020B0604020104020204" pitchFamily="34" charset="0"/>
            </a:rPr>
            <a:t>Commitment to Community</a:t>
          </a:r>
        </a:p>
      </dgm:t>
    </dgm:pt>
    <dgm:pt modelId="{FB03FDF0-4110-4B39-9C62-86EE85049337}" type="parTrans" cxnId="{32F90693-BA58-4DFD-A3EE-341AD55665B6}">
      <dgm:prSet/>
      <dgm:spPr/>
      <dgm:t>
        <a:bodyPr/>
        <a:lstStyle/>
        <a:p>
          <a:endParaRPr lang="en-US"/>
        </a:p>
      </dgm:t>
    </dgm:pt>
    <dgm:pt modelId="{95C0A9D3-79E2-472C-8D37-ED8CED681CBE}" type="sibTrans" cxnId="{32F90693-BA58-4DFD-A3EE-341AD55665B6}">
      <dgm:prSet/>
      <dgm:spPr/>
      <dgm:t>
        <a:bodyPr/>
        <a:lstStyle/>
        <a:p>
          <a:endParaRPr lang="en-US"/>
        </a:p>
      </dgm:t>
    </dgm:pt>
    <dgm:pt modelId="{178B95BD-E0EF-4B2B-B6EB-B46DD4A14CDB}">
      <dgm:prSet custT="1"/>
      <dgm:spPr/>
      <dgm:t>
        <a:bodyPr/>
        <a:lstStyle/>
        <a:p>
          <a:pPr>
            <a:lnSpc>
              <a:spcPct val="100000"/>
            </a:lnSpc>
          </a:pPr>
          <a:r>
            <a:rPr lang="en-US" sz="2000">
              <a:latin typeface="Abadi" panose="020B0604020104020204" pitchFamily="34" charset="0"/>
            </a:rPr>
            <a:t>Celebration of Diversity</a:t>
          </a:r>
        </a:p>
      </dgm:t>
    </dgm:pt>
    <dgm:pt modelId="{549062BA-C46C-4058-9D96-82DB5B3821B0}" type="parTrans" cxnId="{474FD642-2076-441C-B16D-30890F62478E}">
      <dgm:prSet/>
      <dgm:spPr/>
      <dgm:t>
        <a:bodyPr/>
        <a:lstStyle/>
        <a:p>
          <a:endParaRPr lang="en-US"/>
        </a:p>
      </dgm:t>
    </dgm:pt>
    <dgm:pt modelId="{99334682-A64C-4F78-A108-40749B9308FF}" type="sibTrans" cxnId="{474FD642-2076-441C-B16D-30890F62478E}">
      <dgm:prSet/>
      <dgm:spPr/>
      <dgm:t>
        <a:bodyPr/>
        <a:lstStyle/>
        <a:p>
          <a:endParaRPr lang="en-US"/>
        </a:p>
      </dgm:t>
    </dgm:pt>
    <dgm:pt modelId="{D0433528-9A16-42F9-A8B2-147B130E32BC}">
      <dgm:prSet custT="1"/>
      <dgm:spPr/>
      <dgm:t>
        <a:bodyPr/>
        <a:lstStyle/>
        <a:p>
          <a:pPr>
            <a:lnSpc>
              <a:spcPct val="100000"/>
            </a:lnSpc>
          </a:pPr>
          <a:r>
            <a:rPr lang="en-US" sz="2000">
              <a:latin typeface="Abadi" panose="020B0604020104020204" pitchFamily="34" charset="0"/>
            </a:rPr>
            <a:t>Innovation &amp; Adaptability</a:t>
          </a:r>
        </a:p>
      </dgm:t>
    </dgm:pt>
    <dgm:pt modelId="{EEC071AB-92C1-433E-97B5-49F25C8CC58D}" type="parTrans" cxnId="{EC8FD2FC-74E7-46DF-8C98-8C6E7028E0D8}">
      <dgm:prSet/>
      <dgm:spPr/>
      <dgm:t>
        <a:bodyPr/>
        <a:lstStyle/>
        <a:p>
          <a:endParaRPr lang="en-US"/>
        </a:p>
      </dgm:t>
    </dgm:pt>
    <dgm:pt modelId="{C0A03943-799C-4225-A993-8C8CAB8898F5}" type="sibTrans" cxnId="{EC8FD2FC-74E7-46DF-8C98-8C6E7028E0D8}">
      <dgm:prSet/>
      <dgm:spPr/>
      <dgm:t>
        <a:bodyPr/>
        <a:lstStyle/>
        <a:p>
          <a:endParaRPr lang="en-US"/>
        </a:p>
      </dgm:t>
    </dgm:pt>
    <dgm:pt modelId="{973923EE-A55E-4CA5-B242-76A1A336657B}" type="pres">
      <dgm:prSet presAssocID="{208C7A1A-866E-4085-BB75-AAB430F7E7D3}" presName="root" presStyleCnt="0">
        <dgm:presLayoutVars>
          <dgm:dir/>
          <dgm:resizeHandles val="exact"/>
        </dgm:presLayoutVars>
      </dgm:prSet>
      <dgm:spPr/>
    </dgm:pt>
    <dgm:pt modelId="{2ED02D4C-70C0-43E5-9A69-8CBCF699D204}" type="pres">
      <dgm:prSet presAssocID="{549EFFAF-F147-4343-99F7-5FB48FC761EA}" presName="compNode" presStyleCnt="0"/>
      <dgm:spPr/>
    </dgm:pt>
    <dgm:pt modelId="{4D28635C-386A-468F-B1A6-204489E0D1C1}" type="pres">
      <dgm:prSet presAssocID="{549EFFAF-F147-4343-99F7-5FB48FC761EA}" presName="bgRect" presStyleLbl="bgShp" presStyleIdx="0" presStyleCnt="4"/>
      <dgm:spPr/>
    </dgm:pt>
    <dgm:pt modelId="{B8385598-4F9D-4959-9D7D-EFADB3E8E787}" type="pres">
      <dgm:prSet presAssocID="{549EFFAF-F147-4343-99F7-5FB48FC761E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andshake"/>
        </a:ext>
      </dgm:extLst>
    </dgm:pt>
    <dgm:pt modelId="{07395AFD-4ADE-4F12-B1B0-5CE7F390E3D0}" type="pres">
      <dgm:prSet presAssocID="{549EFFAF-F147-4343-99F7-5FB48FC761EA}" presName="spaceRect" presStyleCnt="0"/>
      <dgm:spPr/>
    </dgm:pt>
    <dgm:pt modelId="{2091276F-EE0C-4D9C-A3B2-67D7E3EF60DB}" type="pres">
      <dgm:prSet presAssocID="{549EFFAF-F147-4343-99F7-5FB48FC761EA}" presName="parTx" presStyleLbl="revTx" presStyleIdx="0" presStyleCnt="4">
        <dgm:presLayoutVars>
          <dgm:chMax val="0"/>
          <dgm:chPref val="0"/>
        </dgm:presLayoutVars>
      </dgm:prSet>
      <dgm:spPr/>
    </dgm:pt>
    <dgm:pt modelId="{D5DD232B-5BA8-4DCB-AA8F-E15263069472}" type="pres">
      <dgm:prSet presAssocID="{5FC99B9A-3B03-4A61-81F5-92374FE3B53C}" presName="sibTrans" presStyleCnt="0"/>
      <dgm:spPr/>
    </dgm:pt>
    <dgm:pt modelId="{50844F31-9421-4CC0-B9D7-CE1D86D27C94}" type="pres">
      <dgm:prSet presAssocID="{4978A4B2-94D3-4C54-9A14-EA99416C909B}" presName="compNode" presStyleCnt="0"/>
      <dgm:spPr/>
    </dgm:pt>
    <dgm:pt modelId="{368935BA-D800-420C-B799-536A5073378B}" type="pres">
      <dgm:prSet presAssocID="{4978A4B2-94D3-4C54-9A14-EA99416C909B}" presName="bgRect" presStyleLbl="bgShp" presStyleIdx="1" presStyleCnt="4"/>
      <dgm:spPr/>
    </dgm:pt>
    <dgm:pt modelId="{1A84648E-DB70-4C0D-A48B-9049D6268CD5}" type="pres">
      <dgm:prSet presAssocID="{4978A4B2-94D3-4C54-9A14-EA99416C909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2A3A3CEB-EEA7-41E6-B5E9-2AEC7A957C32}" type="pres">
      <dgm:prSet presAssocID="{4978A4B2-94D3-4C54-9A14-EA99416C909B}" presName="spaceRect" presStyleCnt="0"/>
      <dgm:spPr/>
    </dgm:pt>
    <dgm:pt modelId="{3C883BAE-A436-4F49-9863-C238FBFAFB69}" type="pres">
      <dgm:prSet presAssocID="{4978A4B2-94D3-4C54-9A14-EA99416C909B}" presName="parTx" presStyleLbl="revTx" presStyleIdx="1" presStyleCnt="4">
        <dgm:presLayoutVars>
          <dgm:chMax val="0"/>
          <dgm:chPref val="0"/>
        </dgm:presLayoutVars>
      </dgm:prSet>
      <dgm:spPr/>
    </dgm:pt>
    <dgm:pt modelId="{0B659F11-0169-4239-B812-342C6A7E4818}" type="pres">
      <dgm:prSet presAssocID="{95C0A9D3-79E2-472C-8D37-ED8CED681CBE}" presName="sibTrans" presStyleCnt="0"/>
      <dgm:spPr/>
    </dgm:pt>
    <dgm:pt modelId="{C14CC9DC-AD8B-4AA4-8FEF-21E7AE92A6EA}" type="pres">
      <dgm:prSet presAssocID="{178B95BD-E0EF-4B2B-B6EB-B46DD4A14CDB}" presName="compNode" presStyleCnt="0"/>
      <dgm:spPr/>
    </dgm:pt>
    <dgm:pt modelId="{6A403222-9D8B-4BBB-8D64-DB4D125FE42F}" type="pres">
      <dgm:prSet presAssocID="{178B95BD-E0EF-4B2B-B6EB-B46DD4A14CDB}" presName="bgRect" presStyleLbl="bgShp" presStyleIdx="2" presStyleCnt="4"/>
      <dgm:spPr/>
    </dgm:pt>
    <dgm:pt modelId="{1A6F55C0-DAEB-471E-9CD0-674334C613A0}" type="pres">
      <dgm:prSet presAssocID="{178B95BD-E0EF-4B2B-B6EB-B46DD4A14CD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Fireworks"/>
        </a:ext>
      </dgm:extLst>
    </dgm:pt>
    <dgm:pt modelId="{3BBCBB11-A551-40F2-8392-824AF4125BA6}" type="pres">
      <dgm:prSet presAssocID="{178B95BD-E0EF-4B2B-B6EB-B46DD4A14CDB}" presName="spaceRect" presStyleCnt="0"/>
      <dgm:spPr/>
    </dgm:pt>
    <dgm:pt modelId="{8325FF28-953E-4247-BC39-DA8E10D755CE}" type="pres">
      <dgm:prSet presAssocID="{178B95BD-E0EF-4B2B-B6EB-B46DD4A14CDB}" presName="parTx" presStyleLbl="revTx" presStyleIdx="2" presStyleCnt="4">
        <dgm:presLayoutVars>
          <dgm:chMax val="0"/>
          <dgm:chPref val="0"/>
        </dgm:presLayoutVars>
      </dgm:prSet>
      <dgm:spPr/>
    </dgm:pt>
    <dgm:pt modelId="{D4B794D9-0F85-4D90-8A4C-4CD3F11C41A8}" type="pres">
      <dgm:prSet presAssocID="{99334682-A64C-4F78-A108-40749B9308FF}" presName="sibTrans" presStyleCnt="0"/>
      <dgm:spPr/>
    </dgm:pt>
    <dgm:pt modelId="{4CA0A0B9-C280-4EC7-B3CA-36482CFA8043}" type="pres">
      <dgm:prSet presAssocID="{D0433528-9A16-42F9-A8B2-147B130E32BC}" presName="compNode" presStyleCnt="0"/>
      <dgm:spPr/>
    </dgm:pt>
    <dgm:pt modelId="{C0AD214D-278F-405D-96FC-B41410058746}" type="pres">
      <dgm:prSet presAssocID="{D0433528-9A16-42F9-A8B2-147B130E32BC}" presName="bgRect" presStyleLbl="bgShp" presStyleIdx="3" presStyleCnt="4"/>
      <dgm:spPr/>
    </dgm:pt>
    <dgm:pt modelId="{10107F3D-5D74-46B9-9B24-EC3DC95A9D52}" type="pres">
      <dgm:prSet presAssocID="{D0433528-9A16-42F9-A8B2-147B130E32B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bulb"/>
        </a:ext>
      </dgm:extLst>
    </dgm:pt>
    <dgm:pt modelId="{0C11801B-D455-417C-A38A-E99A6F4A29F1}" type="pres">
      <dgm:prSet presAssocID="{D0433528-9A16-42F9-A8B2-147B130E32BC}" presName="spaceRect" presStyleCnt="0"/>
      <dgm:spPr/>
    </dgm:pt>
    <dgm:pt modelId="{0E36D283-77FE-4302-8EFB-7032CBE40AD4}" type="pres">
      <dgm:prSet presAssocID="{D0433528-9A16-42F9-A8B2-147B130E32BC}" presName="parTx" presStyleLbl="revTx" presStyleIdx="3" presStyleCnt="4">
        <dgm:presLayoutVars>
          <dgm:chMax val="0"/>
          <dgm:chPref val="0"/>
        </dgm:presLayoutVars>
      </dgm:prSet>
      <dgm:spPr/>
    </dgm:pt>
  </dgm:ptLst>
  <dgm:cxnLst>
    <dgm:cxn modelId="{BCA4BA00-3CFA-4657-BDD9-9A3BFF7A1A56}" type="presOf" srcId="{549EFFAF-F147-4343-99F7-5FB48FC761EA}" destId="{2091276F-EE0C-4D9C-A3B2-67D7E3EF60DB}" srcOrd="0" destOrd="0" presId="urn:microsoft.com/office/officeart/2018/2/layout/IconVerticalSolidList"/>
    <dgm:cxn modelId="{9B6AB608-ABA8-43F6-AC69-931527917F26}" type="presOf" srcId="{4978A4B2-94D3-4C54-9A14-EA99416C909B}" destId="{3C883BAE-A436-4F49-9863-C238FBFAFB69}" srcOrd="0" destOrd="0" presId="urn:microsoft.com/office/officeart/2018/2/layout/IconVerticalSolidList"/>
    <dgm:cxn modelId="{D7B19D5D-0C1B-4F73-AAB3-2E681FA8A66D}" type="presOf" srcId="{D0433528-9A16-42F9-A8B2-147B130E32BC}" destId="{0E36D283-77FE-4302-8EFB-7032CBE40AD4}" srcOrd="0" destOrd="0" presId="urn:microsoft.com/office/officeart/2018/2/layout/IconVerticalSolidList"/>
    <dgm:cxn modelId="{474FD642-2076-441C-B16D-30890F62478E}" srcId="{208C7A1A-866E-4085-BB75-AAB430F7E7D3}" destId="{178B95BD-E0EF-4B2B-B6EB-B46DD4A14CDB}" srcOrd="2" destOrd="0" parTransId="{549062BA-C46C-4058-9D96-82DB5B3821B0}" sibTransId="{99334682-A64C-4F78-A108-40749B9308FF}"/>
    <dgm:cxn modelId="{05A40780-9992-4816-9CDA-7E47548DDED0}" type="presOf" srcId="{178B95BD-E0EF-4B2B-B6EB-B46DD4A14CDB}" destId="{8325FF28-953E-4247-BC39-DA8E10D755CE}" srcOrd="0" destOrd="0" presId="urn:microsoft.com/office/officeart/2018/2/layout/IconVerticalSolidList"/>
    <dgm:cxn modelId="{D791B891-9A35-4E35-9451-CCC29DBE8138}" srcId="{208C7A1A-866E-4085-BB75-AAB430F7E7D3}" destId="{549EFFAF-F147-4343-99F7-5FB48FC761EA}" srcOrd="0" destOrd="0" parTransId="{6027012D-C46F-4E67-B4A1-8E92547B2DFE}" sibTransId="{5FC99B9A-3B03-4A61-81F5-92374FE3B53C}"/>
    <dgm:cxn modelId="{32F90693-BA58-4DFD-A3EE-341AD55665B6}" srcId="{208C7A1A-866E-4085-BB75-AAB430F7E7D3}" destId="{4978A4B2-94D3-4C54-9A14-EA99416C909B}" srcOrd="1" destOrd="0" parTransId="{FB03FDF0-4110-4B39-9C62-86EE85049337}" sibTransId="{95C0A9D3-79E2-472C-8D37-ED8CED681CBE}"/>
    <dgm:cxn modelId="{557C04CE-5E35-4E40-8FA2-0241394EB9F9}" type="presOf" srcId="{208C7A1A-866E-4085-BB75-AAB430F7E7D3}" destId="{973923EE-A55E-4CA5-B242-76A1A336657B}" srcOrd="0" destOrd="0" presId="urn:microsoft.com/office/officeart/2018/2/layout/IconVerticalSolidList"/>
    <dgm:cxn modelId="{EC8FD2FC-74E7-46DF-8C98-8C6E7028E0D8}" srcId="{208C7A1A-866E-4085-BB75-AAB430F7E7D3}" destId="{D0433528-9A16-42F9-A8B2-147B130E32BC}" srcOrd="3" destOrd="0" parTransId="{EEC071AB-92C1-433E-97B5-49F25C8CC58D}" sibTransId="{C0A03943-799C-4225-A993-8C8CAB8898F5}"/>
    <dgm:cxn modelId="{691C28EA-5195-4DE2-9DF2-3BFC5C7118F1}" type="presParOf" srcId="{973923EE-A55E-4CA5-B242-76A1A336657B}" destId="{2ED02D4C-70C0-43E5-9A69-8CBCF699D204}" srcOrd="0" destOrd="0" presId="urn:microsoft.com/office/officeart/2018/2/layout/IconVerticalSolidList"/>
    <dgm:cxn modelId="{36858DAF-30DD-4268-A746-D8CD07ECAC7E}" type="presParOf" srcId="{2ED02D4C-70C0-43E5-9A69-8CBCF699D204}" destId="{4D28635C-386A-468F-B1A6-204489E0D1C1}" srcOrd="0" destOrd="0" presId="urn:microsoft.com/office/officeart/2018/2/layout/IconVerticalSolidList"/>
    <dgm:cxn modelId="{3E67B999-C4C8-4C08-BDBE-3BEA4825319E}" type="presParOf" srcId="{2ED02D4C-70C0-43E5-9A69-8CBCF699D204}" destId="{B8385598-4F9D-4959-9D7D-EFADB3E8E787}" srcOrd="1" destOrd="0" presId="urn:microsoft.com/office/officeart/2018/2/layout/IconVerticalSolidList"/>
    <dgm:cxn modelId="{2DD19201-49C8-4AF1-AE28-95EB7D2C6D5D}" type="presParOf" srcId="{2ED02D4C-70C0-43E5-9A69-8CBCF699D204}" destId="{07395AFD-4ADE-4F12-B1B0-5CE7F390E3D0}" srcOrd="2" destOrd="0" presId="urn:microsoft.com/office/officeart/2018/2/layout/IconVerticalSolidList"/>
    <dgm:cxn modelId="{6443FBCD-B9BA-4C0B-9FC0-290A41F8F9D5}" type="presParOf" srcId="{2ED02D4C-70C0-43E5-9A69-8CBCF699D204}" destId="{2091276F-EE0C-4D9C-A3B2-67D7E3EF60DB}" srcOrd="3" destOrd="0" presId="urn:microsoft.com/office/officeart/2018/2/layout/IconVerticalSolidList"/>
    <dgm:cxn modelId="{7750F4C9-83FA-4898-8BCE-F6888ECC4275}" type="presParOf" srcId="{973923EE-A55E-4CA5-B242-76A1A336657B}" destId="{D5DD232B-5BA8-4DCB-AA8F-E15263069472}" srcOrd="1" destOrd="0" presId="urn:microsoft.com/office/officeart/2018/2/layout/IconVerticalSolidList"/>
    <dgm:cxn modelId="{D98CCBB3-3039-474D-B47D-50667347A8DD}" type="presParOf" srcId="{973923EE-A55E-4CA5-B242-76A1A336657B}" destId="{50844F31-9421-4CC0-B9D7-CE1D86D27C94}" srcOrd="2" destOrd="0" presId="urn:microsoft.com/office/officeart/2018/2/layout/IconVerticalSolidList"/>
    <dgm:cxn modelId="{00AF5BFE-CE7B-4CA2-A028-A2C96C96127D}" type="presParOf" srcId="{50844F31-9421-4CC0-B9D7-CE1D86D27C94}" destId="{368935BA-D800-420C-B799-536A5073378B}" srcOrd="0" destOrd="0" presId="urn:microsoft.com/office/officeart/2018/2/layout/IconVerticalSolidList"/>
    <dgm:cxn modelId="{B8DA1403-5205-4825-BB13-D36876DAC33A}" type="presParOf" srcId="{50844F31-9421-4CC0-B9D7-CE1D86D27C94}" destId="{1A84648E-DB70-4C0D-A48B-9049D6268CD5}" srcOrd="1" destOrd="0" presId="urn:microsoft.com/office/officeart/2018/2/layout/IconVerticalSolidList"/>
    <dgm:cxn modelId="{68539643-052A-4AAC-9D69-3675437C5EF9}" type="presParOf" srcId="{50844F31-9421-4CC0-B9D7-CE1D86D27C94}" destId="{2A3A3CEB-EEA7-41E6-B5E9-2AEC7A957C32}" srcOrd="2" destOrd="0" presId="urn:microsoft.com/office/officeart/2018/2/layout/IconVerticalSolidList"/>
    <dgm:cxn modelId="{8D3080D0-7CE4-4615-AAE1-7C08616CEC78}" type="presParOf" srcId="{50844F31-9421-4CC0-B9D7-CE1D86D27C94}" destId="{3C883BAE-A436-4F49-9863-C238FBFAFB69}" srcOrd="3" destOrd="0" presId="urn:microsoft.com/office/officeart/2018/2/layout/IconVerticalSolidList"/>
    <dgm:cxn modelId="{BDED1253-F519-42DF-94FB-9F45749E66AB}" type="presParOf" srcId="{973923EE-A55E-4CA5-B242-76A1A336657B}" destId="{0B659F11-0169-4239-B812-342C6A7E4818}" srcOrd="3" destOrd="0" presId="urn:microsoft.com/office/officeart/2018/2/layout/IconVerticalSolidList"/>
    <dgm:cxn modelId="{9AAC0E95-C612-4277-8BB6-D8D1DA1BF38A}" type="presParOf" srcId="{973923EE-A55E-4CA5-B242-76A1A336657B}" destId="{C14CC9DC-AD8B-4AA4-8FEF-21E7AE92A6EA}" srcOrd="4" destOrd="0" presId="urn:microsoft.com/office/officeart/2018/2/layout/IconVerticalSolidList"/>
    <dgm:cxn modelId="{05349959-8710-4AD4-B238-5C3664467F8C}" type="presParOf" srcId="{C14CC9DC-AD8B-4AA4-8FEF-21E7AE92A6EA}" destId="{6A403222-9D8B-4BBB-8D64-DB4D125FE42F}" srcOrd="0" destOrd="0" presId="urn:microsoft.com/office/officeart/2018/2/layout/IconVerticalSolidList"/>
    <dgm:cxn modelId="{E335F178-DD6E-4E73-8D18-B271946C9C73}" type="presParOf" srcId="{C14CC9DC-AD8B-4AA4-8FEF-21E7AE92A6EA}" destId="{1A6F55C0-DAEB-471E-9CD0-674334C613A0}" srcOrd="1" destOrd="0" presId="urn:microsoft.com/office/officeart/2018/2/layout/IconVerticalSolidList"/>
    <dgm:cxn modelId="{C47D3326-8D2C-4776-B462-84CF22487EE3}" type="presParOf" srcId="{C14CC9DC-AD8B-4AA4-8FEF-21E7AE92A6EA}" destId="{3BBCBB11-A551-40F2-8392-824AF4125BA6}" srcOrd="2" destOrd="0" presId="urn:microsoft.com/office/officeart/2018/2/layout/IconVerticalSolidList"/>
    <dgm:cxn modelId="{E64703AC-ADA1-45A2-ABA9-5FBC693ECDE7}" type="presParOf" srcId="{C14CC9DC-AD8B-4AA4-8FEF-21E7AE92A6EA}" destId="{8325FF28-953E-4247-BC39-DA8E10D755CE}" srcOrd="3" destOrd="0" presId="urn:microsoft.com/office/officeart/2018/2/layout/IconVerticalSolidList"/>
    <dgm:cxn modelId="{40EC1B6C-C012-4E91-A5FB-60A59DFB7F48}" type="presParOf" srcId="{973923EE-A55E-4CA5-B242-76A1A336657B}" destId="{D4B794D9-0F85-4D90-8A4C-4CD3F11C41A8}" srcOrd="5" destOrd="0" presId="urn:microsoft.com/office/officeart/2018/2/layout/IconVerticalSolidList"/>
    <dgm:cxn modelId="{BF81D359-3150-438C-A0E3-12A4FA510FE5}" type="presParOf" srcId="{973923EE-A55E-4CA5-B242-76A1A336657B}" destId="{4CA0A0B9-C280-4EC7-B3CA-36482CFA8043}" srcOrd="6" destOrd="0" presId="urn:microsoft.com/office/officeart/2018/2/layout/IconVerticalSolidList"/>
    <dgm:cxn modelId="{938D3C06-876C-4571-88A4-B7269DD73EE7}" type="presParOf" srcId="{4CA0A0B9-C280-4EC7-B3CA-36482CFA8043}" destId="{C0AD214D-278F-405D-96FC-B41410058746}" srcOrd="0" destOrd="0" presId="urn:microsoft.com/office/officeart/2018/2/layout/IconVerticalSolidList"/>
    <dgm:cxn modelId="{B3A94A3D-0A26-4DAC-8A7A-9DAF8510DAFB}" type="presParOf" srcId="{4CA0A0B9-C280-4EC7-B3CA-36482CFA8043}" destId="{10107F3D-5D74-46B9-9B24-EC3DC95A9D52}" srcOrd="1" destOrd="0" presId="urn:microsoft.com/office/officeart/2018/2/layout/IconVerticalSolidList"/>
    <dgm:cxn modelId="{3BAEF455-B621-4A36-A463-1F58F1D27B30}" type="presParOf" srcId="{4CA0A0B9-C280-4EC7-B3CA-36482CFA8043}" destId="{0C11801B-D455-417C-A38A-E99A6F4A29F1}" srcOrd="2" destOrd="0" presId="urn:microsoft.com/office/officeart/2018/2/layout/IconVerticalSolidList"/>
    <dgm:cxn modelId="{F39D4A36-02FA-441B-9067-E532A3252DD2}" type="presParOf" srcId="{4CA0A0B9-C280-4EC7-B3CA-36482CFA8043}" destId="{0E36D283-77FE-4302-8EFB-7032CBE40AD4}"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0BF22-1C1D-49A2-8017-CD52F2BC1A77}">
      <dsp:nvSpPr>
        <dsp:cNvPr id="0" name=""/>
        <dsp:cNvSpPr/>
      </dsp:nvSpPr>
      <dsp:spPr>
        <a:xfrm>
          <a:off x="0" y="1879"/>
          <a:ext cx="104513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3633ED-A037-494D-9923-34DCD4E0C56E}">
      <dsp:nvSpPr>
        <dsp:cNvPr id="0" name=""/>
        <dsp:cNvSpPr/>
      </dsp:nvSpPr>
      <dsp:spPr>
        <a:xfrm>
          <a:off x="0" y="1879"/>
          <a:ext cx="10451306" cy="1281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a:latin typeface="Abadi"/>
            </a:rPr>
            <a:t>Our Mission:</a:t>
          </a:r>
          <a:r>
            <a:rPr lang="en-US" sz="2800" kern="1200">
              <a:latin typeface="Abadi"/>
            </a:rPr>
            <a:t> </a:t>
          </a:r>
          <a:r>
            <a:rPr lang="en-US" sz="2800" kern="1200">
              <a:latin typeface="Abadi ExtraLight"/>
            </a:rPr>
            <a:t>To educate, advocate and promote healthy aging to enable people to make choices about home and community-based services and long-term care that will improve their quality of life.</a:t>
          </a:r>
        </a:p>
      </dsp:txBody>
      <dsp:txXfrm>
        <a:off x="0" y="1879"/>
        <a:ext cx="10451306" cy="1281954"/>
      </dsp:txXfrm>
    </dsp:sp>
    <dsp:sp modelId="{C71BB437-550A-4AAE-A6A3-89C2BC007673}">
      <dsp:nvSpPr>
        <dsp:cNvPr id="0" name=""/>
        <dsp:cNvSpPr/>
      </dsp:nvSpPr>
      <dsp:spPr>
        <a:xfrm>
          <a:off x="0" y="1283834"/>
          <a:ext cx="104513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0E0BE2-10C1-47EA-B518-0B92E80FBE0C}">
      <dsp:nvSpPr>
        <dsp:cNvPr id="0" name=""/>
        <dsp:cNvSpPr/>
      </dsp:nvSpPr>
      <dsp:spPr>
        <a:xfrm>
          <a:off x="0" y="1283834"/>
          <a:ext cx="10451306" cy="1281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a:latin typeface="Abadi" panose="020B0604020104020204" pitchFamily="34" charset="0"/>
            </a:rPr>
            <a:t>Vision:  </a:t>
          </a:r>
          <a:r>
            <a:rPr lang="en-US" sz="2800" kern="1200">
              <a:latin typeface="Abadi ExtraLight" panose="020F0502020204030204" pitchFamily="34" charset="0"/>
            </a:rPr>
            <a:t>DAAA is a leading organization in creating a community that  cares for the vulnerable and advocates for the well-being of our constituents.</a:t>
          </a:r>
        </a:p>
      </dsp:txBody>
      <dsp:txXfrm>
        <a:off x="0" y="1283834"/>
        <a:ext cx="10451306" cy="1281954"/>
      </dsp:txXfrm>
    </dsp:sp>
    <dsp:sp modelId="{71B577E8-0E6B-4A22-A716-0B43735AEA8C}">
      <dsp:nvSpPr>
        <dsp:cNvPr id="0" name=""/>
        <dsp:cNvSpPr/>
      </dsp:nvSpPr>
      <dsp:spPr>
        <a:xfrm>
          <a:off x="0" y="2565789"/>
          <a:ext cx="104513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54F521-EB1E-43B6-AE49-4857B1CEE182}">
      <dsp:nvSpPr>
        <dsp:cNvPr id="0" name=""/>
        <dsp:cNvSpPr/>
      </dsp:nvSpPr>
      <dsp:spPr>
        <a:xfrm>
          <a:off x="0" y="2565789"/>
          <a:ext cx="10451306" cy="1281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a:latin typeface="Abadi" panose="020B0604020104020204" pitchFamily="34" charset="0"/>
            </a:rPr>
            <a:t>Pillars</a:t>
          </a:r>
          <a:r>
            <a:rPr lang="en-US" sz="2800" kern="1200">
              <a:latin typeface="Abadi" panose="020B0604020104020204" pitchFamily="34" charset="0"/>
            </a:rPr>
            <a:t>:  </a:t>
          </a:r>
          <a:r>
            <a:rPr lang="en-US" sz="2800" b="0" kern="1200">
              <a:latin typeface="Abadi ExtraLight" panose="020B0204020104020204" pitchFamily="34" charset="0"/>
            </a:rPr>
            <a:t>DAAA Five Guiding Principles  of Servant Leadership: People, Service, Growth, Finance and Quality.</a:t>
          </a:r>
        </a:p>
      </dsp:txBody>
      <dsp:txXfrm>
        <a:off x="0" y="2565789"/>
        <a:ext cx="10451306" cy="1281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1867F-B67E-4B68-9E54-30344D05ED4A}">
      <dsp:nvSpPr>
        <dsp:cNvPr id="0" name=""/>
        <dsp:cNvSpPr/>
      </dsp:nvSpPr>
      <dsp:spPr>
        <a:xfrm>
          <a:off x="0" y="2928"/>
          <a:ext cx="4663440" cy="6238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9B68ED-AFC7-4935-9E1A-4181675DE3CB}">
      <dsp:nvSpPr>
        <dsp:cNvPr id="0" name=""/>
        <dsp:cNvSpPr/>
      </dsp:nvSpPr>
      <dsp:spPr>
        <a:xfrm>
          <a:off x="188718" y="143298"/>
          <a:ext cx="343125" cy="34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7583CE-40AD-43B9-8A01-AA9B00194B3D}">
      <dsp:nvSpPr>
        <dsp:cNvPr id="0" name=""/>
        <dsp:cNvSpPr/>
      </dsp:nvSpPr>
      <dsp:spPr>
        <a:xfrm>
          <a:off x="720562" y="2928"/>
          <a:ext cx="3942877" cy="62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26" tIns="66026" rIns="66026" bIns="66026"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Person-Centered Services</a:t>
          </a:r>
        </a:p>
      </dsp:txBody>
      <dsp:txXfrm>
        <a:off x="720562" y="2928"/>
        <a:ext cx="3942877" cy="623863"/>
      </dsp:txXfrm>
    </dsp:sp>
    <dsp:sp modelId="{64E0010E-2920-42CF-85E4-47CAB397E823}">
      <dsp:nvSpPr>
        <dsp:cNvPr id="0" name=""/>
        <dsp:cNvSpPr/>
      </dsp:nvSpPr>
      <dsp:spPr>
        <a:xfrm>
          <a:off x="0" y="702018"/>
          <a:ext cx="4663440" cy="6238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A9B59-08D0-441C-B4E3-7BD1254844DA}">
      <dsp:nvSpPr>
        <dsp:cNvPr id="0" name=""/>
        <dsp:cNvSpPr/>
      </dsp:nvSpPr>
      <dsp:spPr>
        <a:xfrm>
          <a:off x="188718" y="923127"/>
          <a:ext cx="343125" cy="34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94A6BA-08DC-4069-87D2-643AA74EF3E0}">
      <dsp:nvSpPr>
        <dsp:cNvPr id="0" name=""/>
        <dsp:cNvSpPr/>
      </dsp:nvSpPr>
      <dsp:spPr>
        <a:xfrm>
          <a:off x="720562" y="782758"/>
          <a:ext cx="3942877" cy="62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26" tIns="66026" rIns="66026" bIns="66026"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Trust &amp; Respect</a:t>
          </a:r>
        </a:p>
      </dsp:txBody>
      <dsp:txXfrm>
        <a:off x="720562" y="782758"/>
        <a:ext cx="3942877" cy="623863"/>
      </dsp:txXfrm>
    </dsp:sp>
    <dsp:sp modelId="{CF50130D-66EC-4663-AB0D-9044707A6768}">
      <dsp:nvSpPr>
        <dsp:cNvPr id="0" name=""/>
        <dsp:cNvSpPr/>
      </dsp:nvSpPr>
      <dsp:spPr>
        <a:xfrm>
          <a:off x="0" y="1562588"/>
          <a:ext cx="4663440" cy="6238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6A797B-7ADF-465C-84A4-64E0A15173BE}">
      <dsp:nvSpPr>
        <dsp:cNvPr id="0" name=""/>
        <dsp:cNvSpPr/>
      </dsp:nvSpPr>
      <dsp:spPr>
        <a:xfrm>
          <a:off x="188718" y="1702957"/>
          <a:ext cx="343125" cy="34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F8DFDE-C6A5-4AA5-B385-2D9B9E1E1F2B}">
      <dsp:nvSpPr>
        <dsp:cNvPr id="0" name=""/>
        <dsp:cNvSpPr/>
      </dsp:nvSpPr>
      <dsp:spPr>
        <a:xfrm>
          <a:off x="720562" y="1562588"/>
          <a:ext cx="3942877" cy="62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26" tIns="66026" rIns="66026" bIns="66026"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Integrity &amp; Professionalism</a:t>
          </a:r>
        </a:p>
      </dsp:txBody>
      <dsp:txXfrm>
        <a:off x="720562" y="1562588"/>
        <a:ext cx="3942877" cy="623863"/>
      </dsp:txXfrm>
    </dsp:sp>
    <dsp:sp modelId="{1DC25C8B-94FB-493B-A041-F50E93080055}">
      <dsp:nvSpPr>
        <dsp:cNvPr id="0" name=""/>
        <dsp:cNvSpPr/>
      </dsp:nvSpPr>
      <dsp:spPr>
        <a:xfrm>
          <a:off x="0" y="2342417"/>
          <a:ext cx="4663440" cy="6238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D8DA74-6060-47E1-B39E-9165BA0AC02F}">
      <dsp:nvSpPr>
        <dsp:cNvPr id="0" name=""/>
        <dsp:cNvSpPr/>
      </dsp:nvSpPr>
      <dsp:spPr>
        <a:xfrm>
          <a:off x="188718" y="2482787"/>
          <a:ext cx="343125" cy="34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94C011-9BCA-42E7-A989-C4D177A41997}">
      <dsp:nvSpPr>
        <dsp:cNvPr id="0" name=""/>
        <dsp:cNvSpPr/>
      </dsp:nvSpPr>
      <dsp:spPr>
        <a:xfrm>
          <a:off x="720562" y="2342417"/>
          <a:ext cx="3942877" cy="62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26" tIns="66026" rIns="66026" bIns="66026"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Excellence &amp; Quality</a:t>
          </a:r>
        </a:p>
      </dsp:txBody>
      <dsp:txXfrm>
        <a:off x="720562" y="2342417"/>
        <a:ext cx="3942877" cy="623863"/>
      </dsp:txXfrm>
    </dsp:sp>
    <dsp:sp modelId="{8EB48D75-910E-4C53-B511-1B0BF4980827}">
      <dsp:nvSpPr>
        <dsp:cNvPr id="0" name=""/>
        <dsp:cNvSpPr/>
      </dsp:nvSpPr>
      <dsp:spPr>
        <a:xfrm>
          <a:off x="0" y="3122247"/>
          <a:ext cx="4663440" cy="6238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D90E09-797E-4EBC-9907-0159137AA5F7}">
      <dsp:nvSpPr>
        <dsp:cNvPr id="0" name=""/>
        <dsp:cNvSpPr/>
      </dsp:nvSpPr>
      <dsp:spPr>
        <a:xfrm>
          <a:off x="188718" y="3262616"/>
          <a:ext cx="343125" cy="34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30CE28-35D8-4A72-BA59-7BA5282D8B88}">
      <dsp:nvSpPr>
        <dsp:cNvPr id="0" name=""/>
        <dsp:cNvSpPr/>
      </dsp:nvSpPr>
      <dsp:spPr>
        <a:xfrm>
          <a:off x="720562" y="3122247"/>
          <a:ext cx="3942877" cy="623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26" tIns="66026" rIns="66026" bIns="66026" numCol="1" spcCol="1270" anchor="ctr" anchorCtr="0">
          <a:noAutofit/>
        </a:bodyPr>
        <a:lstStyle/>
        <a:p>
          <a:pPr marL="0" lvl="0" indent="0" algn="l" defTabSz="844550">
            <a:lnSpc>
              <a:spcPct val="100000"/>
            </a:lnSpc>
            <a:spcBef>
              <a:spcPct val="0"/>
            </a:spcBef>
            <a:spcAft>
              <a:spcPct val="35000"/>
            </a:spcAft>
            <a:buNone/>
          </a:pPr>
          <a:r>
            <a:rPr lang="en-US" sz="1900" kern="1200">
              <a:latin typeface="Abadi" panose="020B0604020104020204" pitchFamily="34" charset="0"/>
            </a:rPr>
            <a:t>Teamwork &amp; Collaboration</a:t>
          </a:r>
        </a:p>
      </dsp:txBody>
      <dsp:txXfrm>
        <a:off x="720562" y="3122247"/>
        <a:ext cx="3942877" cy="6238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8635C-386A-468F-B1A6-204489E0D1C1}">
      <dsp:nvSpPr>
        <dsp:cNvPr id="0" name=""/>
        <dsp:cNvSpPr/>
      </dsp:nvSpPr>
      <dsp:spPr>
        <a:xfrm>
          <a:off x="0" y="1555"/>
          <a:ext cx="5011783" cy="788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385598-4F9D-4959-9D7D-EFADB3E8E787}">
      <dsp:nvSpPr>
        <dsp:cNvPr id="0" name=""/>
        <dsp:cNvSpPr/>
      </dsp:nvSpPr>
      <dsp:spPr>
        <a:xfrm>
          <a:off x="238556" y="178994"/>
          <a:ext cx="433739" cy="4337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91276F-EE0C-4D9C-A3B2-67D7E3EF60DB}">
      <dsp:nvSpPr>
        <dsp:cNvPr id="0" name=""/>
        <dsp:cNvSpPr/>
      </dsp:nvSpPr>
      <dsp:spPr>
        <a:xfrm>
          <a:off x="910851" y="1555"/>
          <a:ext cx="4100931" cy="788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62" tIns="83462" rIns="83462" bIns="83462"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Accountability &amp; Transparency</a:t>
          </a:r>
        </a:p>
      </dsp:txBody>
      <dsp:txXfrm>
        <a:off x="910851" y="1555"/>
        <a:ext cx="4100931" cy="788616"/>
      </dsp:txXfrm>
    </dsp:sp>
    <dsp:sp modelId="{368935BA-D800-420C-B799-536A5073378B}">
      <dsp:nvSpPr>
        <dsp:cNvPr id="0" name=""/>
        <dsp:cNvSpPr/>
      </dsp:nvSpPr>
      <dsp:spPr>
        <a:xfrm>
          <a:off x="0" y="987326"/>
          <a:ext cx="5011783" cy="788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84648E-DB70-4C0D-A48B-9049D6268CD5}">
      <dsp:nvSpPr>
        <dsp:cNvPr id="0" name=""/>
        <dsp:cNvSpPr/>
      </dsp:nvSpPr>
      <dsp:spPr>
        <a:xfrm>
          <a:off x="238556" y="1164765"/>
          <a:ext cx="433739" cy="4337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883BAE-A436-4F49-9863-C238FBFAFB69}">
      <dsp:nvSpPr>
        <dsp:cNvPr id="0" name=""/>
        <dsp:cNvSpPr/>
      </dsp:nvSpPr>
      <dsp:spPr>
        <a:xfrm>
          <a:off x="910851" y="987326"/>
          <a:ext cx="4100931" cy="788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62" tIns="83462" rIns="83462" bIns="83462"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Commitment to Community</a:t>
          </a:r>
        </a:p>
      </dsp:txBody>
      <dsp:txXfrm>
        <a:off x="910851" y="987326"/>
        <a:ext cx="4100931" cy="788616"/>
      </dsp:txXfrm>
    </dsp:sp>
    <dsp:sp modelId="{6A403222-9D8B-4BBB-8D64-DB4D125FE42F}">
      <dsp:nvSpPr>
        <dsp:cNvPr id="0" name=""/>
        <dsp:cNvSpPr/>
      </dsp:nvSpPr>
      <dsp:spPr>
        <a:xfrm>
          <a:off x="0" y="1973097"/>
          <a:ext cx="5011783" cy="788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6F55C0-DAEB-471E-9CD0-674334C613A0}">
      <dsp:nvSpPr>
        <dsp:cNvPr id="0" name=""/>
        <dsp:cNvSpPr/>
      </dsp:nvSpPr>
      <dsp:spPr>
        <a:xfrm>
          <a:off x="238556" y="2150535"/>
          <a:ext cx="433739" cy="4337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25FF28-953E-4247-BC39-DA8E10D755CE}">
      <dsp:nvSpPr>
        <dsp:cNvPr id="0" name=""/>
        <dsp:cNvSpPr/>
      </dsp:nvSpPr>
      <dsp:spPr>
        <a:xfrm>
          <a:off x="910851" y="1973097"/>
          <a:ext cx="4100931" cy="788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62" tIns="83462" rIns="83462" bIns="83462"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Celebration of Diversity</a:t>
          </a:r>
        </a:p>
      </dsp:txBody>
      <dsp:txXfrm>
        <a:off x="910851" y="1973097"/>
        <a:ext cx="4100931" cy="788616"/>
      </dsp:txXfrm>
    </dsp:sp>
    <dsp:sp modelId="{C0AD214D-278F-405D-96FC-B41410058746}">
      <dsp:nvSpPr>
        <dsp:cNvPr id="0" name=""/>
        <dsp:cNvSpPr/>
      </dsp:nvSpPr>
      <dsp:spPr>
        <a:xfrm>
          <a:off x="0" y="2958867"/>
          <a:ext cx="5011783" cy="788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107F3D-5D74-46B9-9B24-EC3DC95A9D52}">
      <dsp:nvSpPr>
        <dsp:cNvPr id="0" name=""/>
        <dsp:cNvSpPr/>
      </dsp:nvSpPr>
      <dsp:spPr>
        <a:xfrm>
          <a:off x="238556" y="3136306"/>
          <a:ext cx="433739" cy="4337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36D283-77FE-4302-8EFB-7032CBE40AD4}">
      <dsp:nvSpPr>
        <dsp:cNvPr id="0" name=""/>
        <dsp:cNvSpPr/>
      </dsp:nvSpPr>
      <dsp:spPr>
        <a:xfrm>
          <a:off x="910851" y="2958867"/>
          <a:ext cx="4100931" cy="788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62" tIns="83462" rIns="83462" bIns="83462" numCol="1" spcCol="1270" anchor="ctr" anchorCtr="0">
          <a:noAutofit/>
        </a:bodyPr>
        <a:lstStyle/>
        <a:p>
          <a:pPr marL="0" lvl="0" indent="0" algn="l" defTabSz="889000">
            <a:lnSpc>
              <a:spcPct val="100000"/>
            </a:lnSpc>
            <a:spcBef>
              <a:spcPct val="0"/>
            </a:spcBef>
            <a:spcAft>
              <a:spcPct val="35000"/>
            </a:spcAft>
            <a:buNone/>
          </a:pPr>
          <a:r>
            <a:rPr lang="en-US" sz="2000" kern="1200">
              <a:latin typeface="Abadi" panose="020B0604020104020204" pitchFamily="34" charset="0"/>
            </a:rPr>
            <a:t>Innovation &amp; Adaptability</a:t>
          </a:r>
        </a:p>
      </dsp:txBody>
      <dsp:txXfrm>
        <a:off x="910851" y="2958867"/>
        <a:ext cx="4100931" cy="78861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1699" cy="463408"/>
          </a:xfrm>
          <a:prstGeom prst="rect">
            <a:avLst/>
          </a:prstGeom>
        </p:spPr>
        <p:txBody>
          <a:bodyPr vert="horz" lIns="92488" tIns="46243" rIns="92488" bIns="46243" rtlCol="0"/>
          <a:lstStyle>
            <a:lvl1pPr algn="l">
              <a:defRPr sz="1200"/>
            </a:lvl1pPr>
          </a:lstStyle>
          <a:p>
            <a:endParaRPr lang="en-US"/>
          </a:p>
        </p:txBody>
      </p:sp>
      <p:sp>
        <p:nvSpPr>
          <p:cNvPr id="3" name="Date Placeholder 2"/>
          <p:cNvSpPr>
            <a:spLocks noGrp="1"/>
          </p:cNvSpPr>
          <p:nvPr>
            <p:ph type="dt" idx="1"/>
          </p:nvPr>
        </p:nvSpPr>
        <p:spPr>
          <a:xfrm>
            <a:off x="3936769" y="0"/>
            <a:ext cx="3011699" cy="463408"/>
          </a:xfrm>
          <a:prstGeom prst="rect">
            <a:avLst/>
          </a:prstGeom>
        </p:spPr>
        <p:txBody>
          <a:bodyPr vert="horz" lIns="92488" tIns="46243" rIns="92488" bIns="46243" rtlCol="0"/>
          <a:lstStyle>
            <a:lvl1pPr algn="r">
              <a:defRPr sz="1200"/>
            </a:lvl1pPr>
          </a:lstStyle>
          <a:p>
            <a:fld id="{A53C2CEC-B41C-481C-A266-E44344866A3B}" type="datetimeFigureOut">
              <a:rPr lang="en-US" smtClean="0"/>
              <a:t>7/16/2026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2488" tIns="46243" rIns="92488" bIns="46243" rtlCol="0" anchor="ctr"/>
          <a:lstStyle/>
          <a:p>
            <a:endParaRPr lang="en-US"/>
          </a:p>
        </p:txBody>
      </p:sp>
      <p:sp>
        <p:nvSpPr>
          <p:cNvPr id="5" name="Notes Placeholder 4"/>
          <p:cNvSpPr>
            <a:spLocks noGrp="1"/>
          </p:cNvSpPr>
          <p:nvPr>
            <p:ph type="body" sz="quarter" idx="3"/>
          </p:nvPr>
        </p:nvSpPr>
        <p:spPr>
          <a:xfrm>
            <a:off x="695008" y="4444862"/>
            <a:ext cx="5560060" cy="3636705"/>
          </a:xfrm>
          <a:prstGeom prst="rect">
            <a:avLst/>
          </a:prstGeom>
        </p:spPr>
        <p:txBody>
          <a:bodyPr vert="horz" lIns="92488" tIns="46243" rIns="92488" bIns="4624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2670"/>
            <a:ext cx="3011699" cy="463407"/>
          </a:xfrm>
          <a:prstGeom prst="rect">
            <a:avLst/>
          </a:prstGeom>
        </p:spPr>
        <p:txBody>
          <a:bodyPr vert="horz" lIns="92488" tIns="46243" rIns="92488" bIns="46243" rtlCol="0" anchor="b"/>
          <a:lstStyle>
            <a:lvl1pPr algn="l">
              <a:defRPr sz="1200"/>
            </a:lvl1pPr>
          </a:lstStyle>
          <a:p>
            <a:endParaRPr lang="en-US"/>
          </a:p>
        </p:txBody>
      </p:sp>
      <p:sp>
        <p:nvSpPr>
          <p:cNvPr id="7" name="Slide Number Placeholder 6"/>
          <p:cNvSpPr>
            <a:spLocks noGrp="1"/>
          </p:cNvSpPr>
          <p:nvPr>
            <p:ph type="sldNum" sz="quarter" idx="5"/>
          </p:nvPr>
        </p:nvSpPr>
        <p:spPr>
          <a:xfrm>
            <a:off x="3936769" y="8772670"/>
            <a:ext cx="3011699" cy="463407"/>
          </a:xfrm>
          <a:prstGeom prst="rect">
            <a:avLst/>
          </a:prstGeom>
        </p:spPr>
        <p:txBody>
          <a:bodyPr vert="horz" lIns="92488" tIns="46243" rIns="92488" bIns="46243" rtlCol="0" anchor="b"/>
          <a:lstStyle>
            <a:lvl1pPr algn="r">
              <a:defRPr sz="1200"/>
            </a:lvl1pPr>
          </a:lstStyle>
          <a:p>
            <a:fld id="{966435D6-CC4C-4835-A0B2-9DD0DB59E6D7}" type="slidenum">
              <a:rPr lang="en-US" smtClean="0"/>
              <a:t>‹#›</a:t>
            </a:fld>
            <a:endParaRPr lang="en-US"/>
          </a:p>
        </p:txBody>
      </p:sp>
    </p:spTree>
    <p:extLst>
      <p:ext uri="{BB962C8B-B14F-4D97-AF65-F5344CB8AC3E}">
        <p14:creationId xmlns:p14="http://schemas.microsoft.com/office/powerpoint/2010/main" val="1072237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6435D6-CC4C-4835-A0B2-9DD0DB59E6D7}" type="slidenum">
              <a:rPr lang="en-US" smtClean="0"/>
              <a:t>2</a:t>
            </a:fld>
            <a:endParaRPr lang="en-US"/>
          </a:p>
        </p:txBody>
      </p:sp>
    </p:spTree>
    <p:extLst>
      <p:ext uri="{BB962C8B-B14F-4D97-AF65-F5344CB8AC3E}">
        <p14:creationId xmlns:p14="http://schemas.microsoft.com/office/powerpoint/2010/main" val="264262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7/16/2026</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85005989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4001778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2994047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68921263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7/16/2026</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37343797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9622303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5903915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4309467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8364905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7/16/2026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9219740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7/16/2026</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3032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7/16/2026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97761755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44" r:id="rId5"/>
    <p:sldLayoutId id="2147483739" r:id="rId6"/>
    <p:sldLayoutId id="2147483740" r:id="rId7"/>
    <p:sldLayoutId id="2147483741" r:id="rId8"/>
    <p:sldLayoutId id="2147483742" r:id="rId9"/>
    <p:sldLayoutId id="2147483743" r:id="rId10"/>
    <p:sldLayoutId id="2147483745" r:id="rId11"/>
  </p:sldLayoutIdLst>
  <p:hf hdr="0" ftr="0" dt="0"/>
  <p:txStyles>
    <p:titleStyle>
      <a:lvl1pPr algn="l" defTabSz="914400" rtl="0" eaLnBrk="1" latinLnBrk="0" hangingPunct="1">
        <a:lnSpc>
          <a:spcPct val="90000"/>
        </a:lnSpc>
        <a:spcBef>
          <a:spcPct val="0"/>
        </a:spcBef>
        <a:buNone/>
        <a:defRPr lang="en-US" sz="4800" i="1" kern="1200" cap="none" spc="-7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7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5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detroitseniorsolution.sharefile.com/Authentication/Login"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detroitseniorsolution.org/becoming-a-network-partner" TargetMode="External"/><Relationship Id="rId2" Type="http://schemas.openxmlformats.org/officeDocument/2006/relationships/hyperlink" Target="mailto:ContractMtg@daaa1a.or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Colored triangles creating a seamless design">
            <a:extLst>
              <a:ext uri="{FF2B5EF4-FFF2-40B4-BE49-F238E27FC236}">
                <a16:creationId xmlns:a16="http://schemas.microsoft.com/office/drawing/2014/main" id="{5BFB6AA6-7B46-7CB7-B8AD-636E501078F5}"/>
              </a:ext>
            </a:extLst>
          </p:cNvPr>
          <p:cNvPicPr>
            <a:picLocks noChangeAspect="1"/>
          </p:cNvPicPr>
          <p:nvPr/>
        </p:nvPicPr>
        <p:blipFill rotWithShape="1">
          <a:blip r:embed="rId2">
            <a:alphaModFix amt="90000"/>
          </a:blip>
          <a:srcRect t="10702" b="8941"/>
          <a:stretch/>
        </p:blipFill>
        <p:spPr>
          <a:xfrm>
            <a:off x="20" y="10"/>
            <a:ext cx="12191979" cy="6857990"/>
          </a:xfrm>
          <a:prstGeom prst="rect">
            <a:avLst/>
          </a:prstGeom>
        </p:spPr>
      </p:pic>
      <p:sp>
        <p:nvSpPr>
          <p:cNvPr id="16" name="Rectangle 15">
            <a:extLst>
              <a:ext uri="{FF2B5EF4-FFF2-40B4-BE49-F238E27FC236}">
                <a16:creationId xmlns:a16="http://schemas.microsoft.com/office/drawing/2014/main" id="{DB4A12B6-EF0D-43E8-8C17-4FAD4D276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txBody>
          <a:bodyPr/>
          <a:lstStyle/>
          <a:p>
            <a:endParaRPr lang="en-US"/>
          </a:p>
        </p:txBody>
      </p:sp>
      <p:sp>
        <p:nvSpPr>
          <p:cNvPr id="18" name="Rectangle 17">
            <a:extLst>
              <a:ext uri="{FF2B5EF4-FFF2-40B4-BE49-F238E27FC236}">
                <a16:creationId xmlns:a16="http://schemas.microsoft.com/office/drawing/2014/main" id="{AE107525-0C02-447F-8A3F-553320A72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txBody>
          <a:bodyPr/>
          <a:lstStyle/>
          <a:p>
            <a:endParaRPr lang="en-US"/>
          </a:p>
        </p:txBody>
      </p:sp>
      <p:sp>
        <p:nvSpPr>
          <p:cNvPr id="2" name="Title 1"/>
          <p:cNvSpPr>
            <a:spLocks noGrp="1"/>
          </p:cNvSpPr>
          <p:nvPr>
            <p:ph type="ctrTitle"/>
          </p:nvPr>
        </p:nvSpPr>
        <p:spPr>
          <a:xfrm>
            <a:off x="1629103" y="1999250"/>
            <a:ext cx="8933796" cy="2158937"/>
          </a:xfrm>
        </p:spPr>
        <p:txBody>
          <a:bodyPr>
            <a:normAutofit/>
          </a:bodyPr>
          <a:lstStyle/>
          <a:p>
            <a:endParaRPr lang="en-US" sz="3600" i="0">
              <a:latin typeface="Arial Nova"/>
            </a:endParaRPr>
          </a:p>
        </p:txBody>
      </p:sp>
      <p:sp>
        <p:nvSpPr>
          <p:cNvPr id="3" name="Subtitle 2"/>
          <p:cNvSpPr>
            <a:spLocks noGrp="1"/>
          </p:cNvSpPr>
          <p:nvPr>
            <p:ph type="subTitle" idx="1"/>
          </p:nvPr>
        </p:nvSpPr>
        <p:spPr>
          <a:xfrm>
            <a:off x="1595962" y="3744940"/>
            <a:ext cx="8936846" cy="457201"/>
          </a:xfrm>
        </p:spPr>
        <p:txBody>
          <a:bodyPr vert="horz" lIns="91440" tIns="45720" rIns="91440" bIns="45720" rtlCol="0" anchor="t">
            <a:noAutofit/>
          </a:bodyPr>
          <a:lstStyle/>
          <a:p>
            <a:pPr>
              <a:lnSpc>
                <a:spcPct val="100000"/>
              </a:lnSpc>
              <a:spcAft>
                <a:spcPts val="600"/>
              </a:spcAft>
            </a:pPr>
            <a:endParaRPr lang="en-US" sz="2400" b="1">
              <a:solidFill>
                <a:schemeClr val="tx1"/>
              </a:solidFill>
              <a:latin typeface="Abadi" panose="020B0604020104020204" pitchFamily="34" charset="0"/>
            </a:endParaRPr>
          </a:p>
          <a:p>
            <a:pPr>
              <a:lnSpc>
                <a:spcPct val="100000"/>
              </a:lnSpc>
              <a:spcAft>
                <a:spcPts val="600"/>
              </a:spcAft>
            </a:pPr>
            <a:r>
              <a:rPr lang="en-US" sz="2300" b="1">
                <a:solidFill>
                  <a:schemeClr val="tx1"/>
                </a:solidFill>
                <a:latin typeface="Abadi" panose="020B0604020104020204" pitchFamily="34" charset="0"/>
              </a:rPr>
              <a:t>FY 2027 – FY 2029 RFP  TECHNICAL ASSISTANCE WORKSHOP</a:t>
            </a:r>
          </a:p>
          <a:p>
            <a:pPr>
              <a:lnSpc>
                <a:spcPct val="100000"/>
              </a:lnSpc>
              <a:spcAft>
                <a:spcPts val="600"/>
              </a:spcAft>
            </a:pPr>
            <a:r>
              <a:rPr lang="en-US" sz="2400" b="1">
                <a:solidFill>
                  <a:schemeClr val="tx1"/>
                </a:solidFill>
                <a:latin typeface="Abadi" panose="020B0604020104020204" pitchFamily="34" charset="0"/>
              </a:rPr>
              <a:t>July 14 &amp; July 16, 2026 I  10:00am – 12:00 noon via Zoom</a:t>
            </a:r>
          </a:p>
          <a:p>
            <a:pPr>
              <a:lnSpc>
                <a:spcPct val="100000"/>
              </a:lnSpc>
              <a:spcAft>
                <a:spcPts val="600"/>
              </a:spcAft>
            </a:pPr>
            <a:endParaRPr lang="en-US" sz="2400" b="1">
              <a:latin typeface="Arial Nova"/>
            </a:endParaRPr>
          </a:p>
        </p:txBody>
      </p:sp>
      <p:sp>
        <p:nvSpPr>
          <p:cNvPr id="20" name="Rectangle 19">
            <a:extLst>
              <a:ext uri="{FF2B5EF4-FFF2-40B4-BE49-F238E27FC236}">
                <a16:creationId xmlns:a16="http://schemas.microsoft.com/office/drawing/2014/main" id="{AB7A42E3-05D8-4A0B-9D4E-20EF581E5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6EE9A54B-189D-4645-8254-FDC4210EC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11CE48F-D5E4-4520-AF1E-8F85CFBDA5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1448851-39AD-4943-BF9C-C50704E083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AA0FF9B-7075-71E9-746D-4CA43B0C419B}"/>
              </a:ext>
            </a:extLst>
          </p:cNvPr>
          <p:cNvPicPr>
            <a:picLocks noChangeAspect="1"/>
          </p:cNvPicPr>
          <p:nvPr/>
        </p:nvPicPr>
        <p:blipFill>
          <a:blip r:embed="rId3"/>
          <a:stretch>
            <a:fillRect/>
          </a:stretch>
        </p:blipFill>
        <p:spPr>
          <a:xfrm>
            <a:off x="3338424" y="2138131"/>
            <a:ext cx="5529532" cy="1949857"/>
          </a:xfrm>
          <a:prstGeom prst="rect">
            <a:avLst/>
          </a:prstGeom>
        </p:spPr>
      </p:pic>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par>
                                <p:cTn id="13" presetID="10" presetClass="entr" presetSubtype="0" fill="hold" grpId="0" nodeType="withEffect" nodePh="1">
                                  <p:stCondLst>
                                    <p:cond delay="1000"/>
                                  </p:stCondLst>
                                  <p:endCondLst>
                                    <p:cond evt="begin" delay="0">
                                      <p:tn val="13"/>
                                    </p:cond>
                                  </p:end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600D0F-75DB-2170-F27F-AEC84C526DB2}"/>
              </a:ext>
            </a:extLst>
          </p:cNvPr>
          <p:cNvSpPr>
            <a:spLocks noGrp="1"/>
          </p:cNvSpPr>
          <p:nvPr>
            <p:ph type="sldNum" sz="quarter" idx="12"/>
          </p:nvPr>
        </p:nvSpPr>
        <p:spPr/>
        <p:txBody>
          <a:bodyPr/>
          <a:lstStyle/>
          <a:p>
            <a:fld id="{34B7E4EF-A1BD-40F4-AB7B-04F084DD991D}" type="slidenum">
              <a:rPr lang="en-US" smtClean="0"/>
              <a:t>10</a:t>
            </a:fld>
            <a:endParaRPr lang="en-US"/>
          </a:p>
        </p:txBody>
      </p:sp>
      <p:sp>
        <p:nvSpPr>
          <p:cNvPr id="4" name="TextBox 3">
            <a:extLst>
              <a:ext uri="{FF2B5EF4-FFF2-40B4-BE49-F238E27FC236}">
                <a16:creationId xmlns:a16="http://schemas.microsoft.com/office/drawing/2014/main" id="{7A26332C-EC0C-B086-04E9-EEEB775AF529}"/>
              </a:ext>
            </a:extLst>
          </p:cNvPr>
          <p:cNvSpPr txBox="1"/>
          <p:nvPr/>
        </p:nvSpPr>
        <p:spPr>
          <a:xfrm>
            <a:off x="845390" y="888520"/>
            <a:ext cx="10279810" cy="769441"/>
          </a:xfrm>
          <a:prstGeom prst="rect">
            <a:avLst/>
          </a:prstGeom>
          <a:noFill/>
        </p:spPr>
        <p:txBody>
          <a:bodyPr wrap="square" rtlCol="0">
            <a:spAutoFit/>
          </a:bodyPr>
          <a:lstStyle/>
          <a:p>
            <a:pPr algn="ctr"/>
            <a:r>
              <a:rPr lang="en-US" sz="4400">
                <a:latin typeface="Abadi" panose="020B0604020104020204" pitchFamily="34" charset="0"/>
              </a:rPr>
              <a:t>Eligibility and Minimum Screening Criteria</a:t>
            </a:r>
          </a:p>
        </p:txBody>
      </p:sp>
      <p:sp>
        <p:nvSpPr>
          <p:cNvPr id="7" name="TextBox 6">
            <a:extLst>
              <a:ext uri="{FF2B5EF4-FFF2-40B4-BE49-F238E27FC236}">
                <a16:creationId xmlns:a16="http://schemas.microsoft.com/office/drawing/2014/main" id="{8F8CC8CF-2C11-378D-9271-54E92507BC05}"/>
              </a:ext>
            </a:extLst>
          </p:cNvPr>
          <p:cNvSpPr txBox="1"/>
          <p:nvPr/>
        </p:nvSpPr>
        <p:spPr>
          <a:xfrm>
            <a:off x="1066800" y="1883229"/>
            <a:ext cx="9862457" cy="3970318"/>
          </a:xfrm>
          <a:prstGeom prst="rect">
            <a:avLst/>
          </a:prstGeom>
          <a:noFill/>
        </p:spPr>
        <p:txBody>
          <a:bodyPr wrap="square" rtlCol="0">
            <a:spAutoFit/>
          </a:bodyPr>
          <a:lstStyle/>
          <a:p>
            <a:pPr marL="457200" indent="-457200">
              <a:buFont typeface="Arial" panose="020B0604020202020204" pitchFamily="34" charset="0"/>
              <a:buChar char="•"/>
            </a:pPr>
            <a:r>
              <a:rPr lang="en-US" sz="2800">
                <a:latin typeface="Abadi" panose="020B0604020104020204" pitchFamily="34" charset="0"/>
              </a:rPr>
              <a:t>Private Non-profit, For-Profit and Public Entities may apply.</a:t>
            </a:r>
          </a:p>
          <a:p>
            <a:pPr marL="457200" indent="-457200">
              <a:buFont typeface="Arial" panose="020B0604020202020204" pitchFamily="34" charset="0"/>
              <a:buChar char="•"/>
            </a:pPr>
            <a:endParaRPr lang="en-US" sz="2800">
              <a:latin typeface="Abadi" panose="020B0604020104020204" pitchFamily="34" charset="0"/>
            </a:endParaRPr>
          </a:p>
          <a:p>
            <a:pPr marL="457200" indent="-457200">
              <a:buFont typeface="Arial" panose="020B0604020202020204" pitchFamily="34" charset="0"/>
              <a:buChar char="•"/>
            </a:pPr>
            <a:r>
              <a:rPr lang="en-US" sz="2800">
                <a:latin typeface="Abadi" panose="020B0604020104020204" pitchFamily="34" charset="0"/>
              </a:rPr>
              <a:t>Applicants must service DAAA service area: Cities of Detroit, the five Grosse Pointes, Harper Woods, Hamtramck and Highland Park.</a:t>
            </a:r>
          </a:p>
          <a:p>
            <a:pPr marL="457200" indent="-457200">
              <a:buFont typeface="Arial" panose="020B0604020202020204" pitchFamily="34" charset="0"/>
              <a:buChar char="•"/>
            </a:pPr>
            <a:endParaRPr lang="en-US" sz="2800">
              <a:latin typeface="Abadi" panose="020B0604020104020204" pitchFamily="34" charset="0"/>
            </a:endParaRPr>
          </a:p>
          <a:p>
            <a:pPr marL="457200" indent="-457200">
              <a:buFont typeface="Arial" panose="020B0604020202020204" pitchFamily="34" charset="0"/>
              <a:buChar char="•"/>
            </a:pPr>
            <a:r>
              <a:rPr lang="en-US" sz="2800">
                <a:latin typeface="Abadi" panose="020B0604020104020204" pitchFamily="34" charset="0"/>
              </a:rPr>
              <a:t>Organizations must be in business for at least 3 years, not be behind on federal, state and/or local taxes, and prove financial viability.</a:t>
            </a:r>
          </a:p>
        </p:txBody>
      </p:sp>
    </p:spTree>
    <p:extLst>
      <p:ext uri="{BB962C8B-B14F-4D97-AF65-F5344CB8AC3E}">
        <p14:creationId xmlns:p14="http://schemas.microsoft.com/office/powerpoint/2010/main" val="3243049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55CA7-2368-33F2-B45C-D6D68D443BD1}"/>
              </a:ext>
            </a:extLst>
          </p:cNvPr>
          <p:cNvSpPr>
            <a:spLocks noGrp="1"/>
          </p:cNvSpPr>
          <p:nvPr>
            <p:ph type="title"/>
          </p:nvPr>
        </p:nvSpPr>
        <p:spPr>
          <a:xfrm>
            <a:off x="1066800" y="642594"/>
            <a:ext cx="10058400" cy="692944"/>
          </a:xfrm>
        </p:spPr>
        <p:txBody>
          <a:bodyPr>
            <a:normAutofit fontScale="90000"/>
          </a:bodyPr>
          <a:lstStyle/>
          <a:p>
            <a:pPr algn="ctr"/>
            <a:r>
              <a:rPr lang="en-US" b="1" i="0">
                <a:latin typeface="Arial Nova"/>
                <a:ea typeface="+mj-lt"/>
                <a:cs typeface="+mj-lt"/>
              </a:rPr>
              <a:t>Specific Proposal Requirements</a:t>
            </a:r>
            <a:endParaRPr lang="en-US" i="0">
              <a:latin typeface="Arial Nova"/>
              <a:ea typeface="+mj-lt"/>
              <a:cs typeface="+mj-lt"/>
            </a:endParaRPr>
          </a:p>
          <a:p>
            <a:endParaRPr lang="en-US"/>
          </a:p>
        </p:txBody>
      </p:sp>
      <p:sp>
        <p:nvSpPr>
          <p:cNvPr id="3" name="Content Placeholder 2">
            <a:extLst>
              <a:ext uri="{FF2B5EF4-FFF2-40B4-BE49-F238E27FC236}">
                <a16:creationId xmlns:a16="http://schemas.microsoft.com/office/drawing/2014/main" id="{3737080F-65F0-3794-C04E-1640FC2449CE}"/>
              </a:ext>
            </a:extLst>
          </p:cNvPr>
          <p:cNvSpPr>
            <a:spLocks noGrp="1"/>
          </p:cNvSpPr>
          <p:nvPr>
            <p:ph idx="1"/>
          </p:nvPr>
        </p:nvSpPr>
        <p:spPr>
          <a:xfrm>
            <a:off x="626269" y="1676310"/>
            <a:ext cx="10939461" cy="4856891"/>
          </a:xfrm>
        </p:spPr>
        <p:txBody>
          <a:bodyPr vert="horz" lIns="91440" tIns="45720" rIns="91440" bIns="45720" rtlCol="0" anchor="t">
            <a:noAutofit/>
          </a:bodyPr>
          <a:lstStyle/>
          <a:p>
            <a:pPr marL="342900" indent="-342900">
              <a:lnSpc>
                <a:spcPct val="90000"/>
              </a:lnSpc>
              <a:spcBef>
                <a:spcPts val="1000"/>
              </a:spcBef>
              <a:buAutoNum type="arabicPeriod"/>
            </a:pPr>
            <a:r>
              <a:rPr lang="en-US" sz="2400">
                <a:latin typeface="Arial Nova"/>
                <a:ea typeface="+mn-lt"/>
                <a:cs typeface="+mn-lt"/>
              </a:rPr>
              <a:t>The Non-profit, For-Profit or Governmental entity must have been in existence for a </a:t>
            </a:r>
            <a:r>
              <a:rPr lang="en-US" sz="2400" b="1">
                <a:latin typeface="Arial Nova"/>
                <a:ea typeface="+mn-lt"/>
                <a:cs typeface="+mn-lt"/>
              </a:rPr>
              <a:t>minimum of three (3) years</a:t>
            </a:r>
            <a:r>
              <a:rPr lang="en-US" sz="2400">
                <a:latin typeface="Arial Nova"/>
                <a:ea typeface="+mn-lt"/>
                <a:cs typeface="+mn-lt"/>
              </a:rPr>
              <a:t>. All applicants, including current and previous contractors, must submit proof of incorporation with the proposal, except local units of governments.</a:t>
            </a:r>
          </a:p>
          <a:p>
            <a:pPr marL="342900" indent="-342900">
              <a:lnSpc>
                <a:spcPct val="90000"/>
              </a:lnSpc>
              <a:spcBef>
                <a:spcPts val="1000"/>
              </a:spcBef>
              <a:buClr>
                <a:srgbClr val="262626"/>
              </a:buClr>
              <a:buAutoNum type="arabicPeriod"/>
            </a:pPr>
            <a:r>
              <a:rPr lang="en-US" sz="2400">
                <a:latin typeface="Arial Nova"/>
                <a:ea typeface="+mn-lt"/>
                <a:cs typeface="+mn-lt"/>
              </a:rPr>
              <a:t>The applicant must be </a:t>
            </a:r>
            <a:r>
              <a:rPr lang="en-US" sz="2400" b="1">
                <a:latin typeface="Arial Nova"/>
                <a:ea typeface="+mn-lt"/>
                <a:cs typeface="+mn-lt"/>
              </a:rPr>
              <a:t>financially viable </a:t>
            </a:r>
            <a:r>
              <a:rPr lang="en-US" sz="2400">
                <a:latin typeface="Arial Nova"/>
                <a:ea typeface="+mn-lt"/>
                <a:cs typeface="+mn-lt"/>
              </a:rPr>
              <a:t>as demonstrated by having a positive fund balance or retained earnings (as demonstrated by a financial report with a balance sheet showing a positive fund balance or retained earnings.)</a:t>
            </a:r>
          </a:p>
          <a:p>
            <a:pPr marL="342900" indent="-342900">
              <a:lnSpc>
                <a:spcPct val="90000"/>
              </a:lnSpc>
              <a:spcBef>
                <a:spcPts val="1000"/>
              </a:spcBef>
              <a:buClr>
                <a:srgbClr val="262626"/>
              </a:buClr>
              <a:buAutoNum type="arabicPeriod"/>
            </a:pPr>
            <a:r>
              <a:rPr lang="en-US" sz="2400">
                <a:latin typeface="Arial Nova"/>
                <a:ea typeface="+mn-lt"/>
                <a:cs typeface="+mn-lt"/>
              </a:rPr>
              <a:t>The applicant must demonstrate that they are </a:t>
            </a:r>
            <a:r>
              <a:rPr lang="en-US" sz="2400" b="1">
                <a:latin typeface="Arial Nova"/>
                <a:ea typeface="+mn-lt"/>
                <a:cs typeface="+mn-lt"/>
              </a:rPr>
              <a:t>current in </a:t>
            </a:r>
            <a:r>
              <a:rPr lang="en-US" sz="2400">
                <a:latin typeface="Arial Nova"/>
                <a:ea typeface="+mn-lt"/>
                <a:cs typeface="+mn-lt"/>
              </a:rPr>
              <a:t>all local, state and federal </a:t>
            </a:r>
            <a:r>
              <a:rPr lang="en-US" sz="2400" b="1">
                <a:latin typeface="Arial Nova"/>
                <a:ea typeface="+mn-lt"/>
                <a:cs typeface="+mn-lt"/>
              </a:rPr>
              <a:t>taxes</a:t>
            </a:r>
            <a:r>
              <a:rPr lang="en-US" sz="2400">
                <a:latin typeface="Arial Nova"/>
                <a:ea typeface="+mn-lt"/>
                <a:cs typeface="+mn-lt"/>
              </a:rPr>
              <a:t>.</a:t>
            </a:r>
          </a:p>
          <a:p>
            <a:pPr marL="342900" indent="-342900">
              <a:lnSpc>
                <a:spcPct val="90000"/>
              </a:lnSpc>
              <a:spcBef>
                <a:spcPts val="1000"/>
              </a:spcBef>
              <a:buClr>
                <a:srgbClr val="262626"/>
              </a:buClr>
              <a:buAutoNum type="arabicPeriod"/>
            </a:pPr>
            <a:r>
              <a:rPr lang="en-US" sz="2400">
                <a:latin typeface="Arial Nova"/>
                <a:ea typeface="+mn-lt"/>
                <a:cs typeface="+mn-lt"/>
              </a:rPr>
              <a:t>Strongly encourage applicants to check their applications against the requirements listed on the </a:t>
            </a:r>
            <a:r>
              <a:rPr lang="en-US" sz="2400" b="1">
                <a:latin typeface="Arial Nova"/>
                <a:ea typeface="+mn-lt"/>
                <a:cs typeface="+mn-lt"/>
              </a:rPr>
              <a:t>proposal checklist</a:t>
            </a:r>
            <a:r>
              <a:rPr lang="en-US" sz="2400">
                <a:latin typeface="Arial Nova"/>
                <a:ea typeface="+mn-lt"/>
                <a:cs typeface="+mn-lt"/>
              </a:rPr>
              <a:t> which is </a:t>
            </a:r>
            <a:r>
              <a:rPr lang="en-US" sz="2400" b="1">
                <a:latin typeface="Arial Nova"/>
                <a:ea typeface="+mn-lt"/>
                <a:cs typeface="+mn-lt"/>
              </a:rPr>
              <a:t>required</a:t>
            </a:r>
            <a:r>
              <a:rPr lang="en-US" sz="2400">
                <a:latin typeface="Arial Nova"/>
                <a:ea typeface="+mn-lt"/>
                <a:cs typeface="+mn-lt"/>
              </a:rPr>
              <a:t> to be  submitted with the application.</a:t>
            </a:r>
            <a:endParaRPr lang="en-US" sz="2400">
              <a:latin typeface="Arial Nova"/>
            </a:endParaRPr>
          </a:p>
          <a:p>
            <a:pPr marL="342900" indent="-342900">
              <a:lnSpc>
                <a:spcPct val="90000"/>
              </a:lnSpc>
              <a:spcBef>
                <a:spcPts val="1000"/>
              </a:spcBef>
              <a:buClr>
                <a:srgbClr val="262626"/>
              </a:buClr>
              <a:buAutoNum type="arabicPeriod"/>
            </a:pPr>
            <a:endParaRPr lang="en-US" sz="2400">
              <a:latin typeface="Arial Nova"/>
            </a:endParaRPr>
          </a:p>
          <a:p>
            <a:pPr marL="342900" indent="-342900">
              <a:lnSpc>
                <a:spcPct val="90000"/>
              </a:lnSpc>
              <a:spcBef>
                <a:spcPts val="1000"/>
              </a:spcBef>
              <a:buClr>
                <a:srgbClr val="262626"/>
              </a:buClr>
              <a:buAutoNum type="arabicPeriod"/>
            </a:pPr>
            <a:endParaRPr lang="en-US" sz="2400">
              <a:latin typeface="Arial Nova"/>
            </a:endParaRPr>
          </a:p>
          <a:p>
            <a:pPr marL="0" indent="0">
              <a:lnSpc>
                <a:spcPct val="90000"/>
              </a:lnSpc>
              <a:spcBef>
                <a:spcPts val="1000"/>
              </a:spcBef>
              <a:buClr>
                <a:srgbClr val="262626"/>
              </a:buClr>
              <a:buNone/>
            </a:pPr>
            <a:endParaRPr lang="en-US" sz="2400">
              <a:latin typeface="Arial Nova"/>
            </a:endParaRPr>
          </a:p>
        </p:txBody>
      </p:sp>
      <p:sp>
        <p:nvSpPr>
          <p:cNvPr id="4" name="TextBox 3">
            <a:extLst>
              <a:ext uri="{FF2B5EF4-FFF2-40B4-BE49-F238E27FC236}">
                <a16:creationId xmlns:a16="http://schemas.microsoft.com/office/drawing/2014/main" id="{A416CB29-6C5B-4E98-1A54-8389522FAD5D}"/>
              </a:ext>
            </a:extLst>
          </p:cNvPr>
          <p:cNvSpPr txBox="1"/>
          <p:nvPr/>
        </p:nvSpPr>
        <p:spPr>
          <a:xfrm>
            <a:off x="1604513" y="1012031"/>
            <a:ext cx="890246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latin typeface="Arial Nova"/>
              </a:rPr>
              <a:t>To Meet Minimum Screening Criteria</a:t>
            </a:r>
          </a:p>
        </p:txBody>
      </p:sp>
      <p:sp>
        <p:nvSpPr>
          <p:cNvPr id="5" name="Slide Number Placeholder 4">
            <a:extLst>
              <a:ext uri="{FF2B5EF4-FFF2-40B4-BE49-F238E27FC236}">
                <a16:creationId xmlns:a16="http://schemas.microsoft.com/office/drawing/2014/main" id="{3784AAAD-25CF-BD25-D6D5-B68DD9D708F5}"/>
              </a:ext>
            </a:extLst>
          </p:cNvPr>
          <p:cNvSpPr>
            <a:spLocks noGrp="1"/>
          </p:cNvSpPr>
          <p:nvPr>
            <p:ph type="sldNum" sz="quarter" idx="12"/>
          </p:nvPr>
        </p:nvSpPr>
        <p:spPr/>
        <p:txBody>
          <a:bodyPr/>
          <a:lstStyle/>
          <a:p>
            <a:fld id="{34B7E4EF-A1BD-40F4-AB7B-04F084DD991D}" type="slidenum">
              <a:rPr lang="en-US" smtClean="0"/>
              <a:t>11</a:t>
            </a:fld>
            <a:endParaRPr lang="en-US"/>
          </a:p>
        </p:txBody>
      </p:sp>
    </p:spTree>
    <p:extLst>
      <p:ext uri="{BB962C8B-B14F-4D97-AF65-F5344CB8AC3E}">
        <p14:creationId xmlns:p14="http://schemas.microsoft.com/office/powerpoint/2010/main" val="795154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F00C8-8831-FC36-B311-FB46F21C64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BBC879-C6EA-65D2-8F65-F6E8BEFF6A91}"/>
              </a:ext>
            </a:extLst>
          </p:cNvPr>
          <p:cNvSpPr>
            <a:spLocks noGrp="1"/>
          </p:cNvSpPr>
          <p:nvPr>
            <p:ph type="sldNum" sz="quarter" idx="12"/>
          </p:nvPr>
        </p:nvSpPr>
        <p:spPr/>
        <p:txBody>
          <a:bodyPr/>
          <a:lstStyle/>
          <a:p>
            <a:fld id="{34B7E4EF-A1BD-40F4-AB7B-04F084DD991D}" type="slidenum">
              <a:rPr lang="en-US" smtClean="0"/>
              <a:t>12</a:t>
            </a:fld>
            <a:endParaRPr lang="en-US"/>
          </a:p>
        </p:txBody>
      </p:sp>
      <p:sp>
        <p:nvSpPr>
          <p:cNvPr id="4" name="TextBox 3">
            <a:extLst>
              <a:ext uri="{FF2B5EF4-FFF2-40B4-BE49-F238E27FC236}">
                <a16:creationId xmlns:a16="http://schemas.microsoft.com/office/drawing/2014/main" id="{2FD7AEC1-5FE0-EE83-B5F3-5220E489DD13}"/>
              </a:ext>
            </a:extLst>
          </p:cNvPr>
          <p:cNvSpPr txBox="1"/>
          <p:nvPr/>
        </p:nvSpPr>
        <p:spPr>
          <a:xfrm>
            <a:off x="557839" y="491071"/>
            <a:ext cx="11076317" cy="584775"/>
          </a:xfrm>
          <a:prstGeom prst="rect">
            <a:avLst/>
          </a:prstGeom>
          <a:noFill/>
        </p:spPr>
        <p:txBody>
          <a:bodyPr wrap="square" rtlCol="0">
            <a:spAutoFit/>
          </a:bodyPr>
          <a:lstStyle/>
          <a:p>
            <a:pPr algn="ctr"/>
            <a:r>
              <a:rPr lang="en-US" sz="3200">
                <a:latin typeface="Abadi" panose="020B0604020104020204" pitchFamily="34" charset="0"/>
              </a:rPr>
              <a:t>FY 2027 – FY 2029 RFP Timeline &amp; Milestones - Updated</a:t>
            </a:r>
          </a:p>
        </p:txBody>
      </p:sp>
      <p:pic>
        <p:nvPicPr>
          <p:cNvPr id="8" name="Picture 7">
            <a:extLst>
              <a:ext uri="{FF2B5EF4-FFF2-40B4-BE49-F238E27FC236}">
                <a16:creationId xmlns:a16="http://schemas.microsoft.com/office/drawing/2014/main" id="{0CFE66A9-1409-E8A5-4229-F720B19B23F0}"/>
              </a:ext>
            </a:extLst>
          </p:cNvPr>
          <p:cNvPicPr>
            <a:picLocks noChangeAspect="1"/>
          </p:cNvPicPr>
          <p:nvPr/>
        </p:nvPicPr>
        <p:blipFill>
          <a:blip r:embed="rId2"/>
          <a:stretch>
            <a:fillRect/>
          </a:stretch>
        </p:blipFill>
        <p:spPr>
          <a:xfrm>
            <a:off x="1038225" y="1074006"/>
            <a:ext cx="9667875" cy="5391150"/>
          </a:xfrm>
          <a:prstGeom prst="rect">
            <a:avLst/>
          </a:prstGeom>
        </p:spPr>
      </p:pic>
    </p:spTree>
    <p:extLst>
      <p:ext uri="{BB962C8B-B14F-4D97-AF65-F5344CB8AC3E}">
        <p14:creationId xmlns:p14="http://schemas.microsoft.com/office/powerpoint/2010/main" val="907517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466B7-3EA9-49A9-B78A-A97ACC6056C9}"/>
              </a:ext>
            </a:extLst>
          </p:cNvPr>
          <p:cNvSpPr>
            <a:spLocks noGrp="1"/>
          </p:cNvSpPr>
          <p:nvPr>
            <p:ph type="title"/>
          </p:nvPr>
        </p:nvSpPr>
        <p:spPr>
          <a:xfrm>
            <a:off x="1066800" y="642594"/>
            <a:ext cx="10058400" cy="942976"/>
          </a:xfrm>
        </p:spPr>
        <p:txBody>
          <a:bodyPr/>
          <a:lstStyle/>
          <a:p>
            <a:pPr algn="ctr"/>
            <a:r>
              <a:rPr lang="en-US" b="1" i="0">
                <a:latin typeface="Arial Nova"/>
              </a:rPr>
              <a:t>Deadlines</a:t>
            </a:r>
          </a:p>
        </p:txBody>
      </p:sp>
      <p:sp>
        <p:nvSpPr>
          <p:cNvPr id="3" name="Content Placeholder 2">
            <a:extLst>
              <a:ext uri="{FF2B5EF4-FFF2-40B4-BE49-F238E27FC236}">
                <a16:creationId xmlns:a16="http://schemas.microsoft.com/office/drawing/2014/main" id="{56FF8E30-F512-8AFA-E95E-11ACD2C05A97}"/>
              </a:ext>
            </a:extLst>
          </p:cNvPr>
          <p:cNvSpPr>
            <a:spLocks noGrp="1"/>
          </p:cNvSpPr>
          <p:nvPr>
            <p:ph idx="1"/>
          </p:nvPr>
        </p:nvSpPr>
        <p:spPr>
          <a:xfrm>
            <a:off x="1066800" y="1710214"/>
            <a:ext cx="10058400" cy="4504467"/>
          </a:xfrm>
        </p:spPr>
        <p:txBody>
          <a:bodyPr vert="horz" lIns="91440" tIns="45720" rIns="91440" bIns="45720" rtlCol="0" anchor="t">
            <a:noAutofit/>
          </a:bodyPr>
          <a:lstStyle/>
          <a:p>
            <a:pPr>
              <a:lnSpc>
                <a:spcPct val="90000"/>
              </a:lnSpc>
              <a:spcBef>
                <a:spcPts val="1000"/>
              </a:spcBef>
            </a:pPr>
            <a:r>
              <a:rPr lang="en-US" sz="2400">
                <a:latin typeface="Arial Nova"/>
                <a:ea typeface="+mn-lt"/>
                <a:cs typeface="+mn-lt"/>
              </a:rPr>
              <a:t>Proposals will be accepted up to: </a:t>
            </a:r>
          </a:p>
          <a:p>
            <a:pPr lvl="1">
              <a:lnSpc>
                <a:spcPct val="90000"/>
              </a:lnSpc>
              <a:spcBef>
                <a:spcPts val="1000"/>
              </a:spcBef>
              <a:buClr>
                <a:srgbClr val="262626"/>
              </a:buClr>
            </a:pPr>
            <a:r>
              <a:rPr lang="en-US" sz="2400" b="1">
                <a:latin typeface="Arial Nova"/>
                <a:ea typeface="+mn-lt"/>
                <a:cs typeface="+mn-lt"/>
              </a:rPr>
              <a:t>Technical Assistance and access to the ShareFile will be available until Friday, July 31, 2026, at 5:00 p.m.</a:t>
            </a:r>
          </a:p>
          <a:p>
            <a:pPr lvl="1">
              <a:lnSpc>
                <a:spcPct val="90000"/>
              </a:lnSpc>
              <a:spcBef>
                <a:spcPts val="1000"/>
              </a:spcBef>
              <a:buClr>
                <a:srgbClr val="262626"/>
              </a:buClr>
            </a:pPr>
            <a:r>
              <a:rPr lang="en-US" sz="2400">
                <a:latin typeface="Arial Nova"/>
                <a:ea typeface="+mn-lt"/>
                <a:cs typeface="+mn-lt"/>
              </a:rPr>
              <a:t>All applicants must apply through the DAAA ShareFile site – Secured Grant Portal by </a:t>
            </a:r>
            <a:r>
              <a:rPr lang="en-US" sz="2400" b="1">
                <a:solidFill>
                  <a:srgbClr val="FF0000"/>
                </a:solidFill>
                <a:highlight>
                  <a:srgbClr val="FFFF00"/>
                </a:highlight>
                <a:latin typeface="Arial Nova"/>
                <a:ea typeface="+mn-lt"/>
                <a:cs typeface="+mn-lt"/>
              </a:rPr>
              <a:t>August 7, 2026, by 11:59 p.m.</a:t>
            </a:r>
            <a:r>
              <a:rPr lang="en-US" sz="2400">
                <a:latin typeface="Arial Nova"/>
                <a:ea typeface="+mn-lt"/>
                <a:cs typeface="+mn-lt"/>
              </a:rPr>
              <a:t> Eastern Standard Time (EST) based up </a:t>
            </a:r>
            <a:r>
              <a:rPr lang="en-US" sz="2200">
                <a:latin typeface="Arial Nova"/>
                <a:ea typeface="+mn-lt"/>
                <a:cs typeface="+mn-lt"/>
              </a:rPr>
              <a:t>the upload timestamp of the file server.</a:t>
            </a:r>
          </a:p>
          <a:p>
            <a:pPr lvl="1">
              <a:lnSpc>
                <a:spcPct val="90000"/>
              </a:lnSpc>
              <a:spcBef>
                <a:spcPts val="1000"/>
              </a:spcBef>
              <a:buClr>
                <a:srgbClr val="262626"/>
              </a:buClr>
            </a:pPr>
            <a:r>
              <a:rPr lang="en-US" sz="2200">
                <a:latin typeface="Arial Nova"/>
                <a:ea typeface="+mn-lt"/>
                <a:cs typeface="+mn-lt"/>
              </a:rPr>
              <a:t>No faxed, emailed or dropped off applications will be accepted.</a:t>
            </a:r>
          </a:p>
          <a:p>
            <a:pPr lvl="1">
              <a:lnSpc>
                <a:spcPct val="90000"/>
              </a:lnSpc>
              <a:spcBef>
                <a:spcPts val="1000"/>
              </a:spcBef>
              <a:buClr>
                <a:srgbClr val="262626"/>
              </a:buClr>
            </a:pPr>
            <a:r>
              <a:rPr lang="en-US" sz="2200" b="1">
                <a:solidFill>
                  <a:srgbClr val="960541"/>
                </a:solidFill>
                <a:latin typeface="Arial Nova"/>
                <a:ea typeface="+mn-lt"/>
                <a:cs typeface="+mn-lt"/>
              </a:rPr>
              <a:t>Incomplete and late applications will not be accepted. </a:t>
            </a:r>
            <a:endParaRPr lang="en-US" sz="2200">
              <a:latin typeface="Arial Nova"/>
              <a:ea typeface="+mn-lt"/>
              <a:cs typeface="+mn-lt"/>
            </a:endParaRPr>
          </a:p>
        </p:txBody>
      </p:sp>
      <p:sp>
        <p:nvSpPr>
          <p:cNvPr id="4" name="Slide Number Placeholder 3">
            <a:extLst>
              <a:ext uri="{FF2B5EF4-FFF2-40B4-BE49-F238E27FC236}">
                <a16:creationId xmlns:a16="http://schemas.microsoft.com/office/drawing/2014/main" id="{5E716D99-95DA-6A2F-6A1B-088F9753405F}"/>
              </a:ext>
            </a:extLst>
          </p:cNvPr>
          <p:cNvSpPr>
            <a:spLocks noGrp="1"/>
          </p:cNvSpPr>
          <p:nvPr>
            <p:ph type="sldNum" sz="quarter" idx="12"/>
          </p:nvPr>
        </p:nvSpPr>
        <p:spPr/>
        <p:txBody>
          <a:bodyPr/>
          <a:lstStyle/>
          <a:p>
            <a:fld id="{34B7E4EF-A1BD-40F4-AB7B-04F084DD991D}" type="slidenum">
              <a:rPr lang="en-US" smtClean="0"/>
              <a:t>13</a:t>
            </a:fld>
            <a:endParaRPr lang="en-US"/>
          </a:p>
        </p:txBody>
      </p:sp>
    </p:spTree>
    <p:extLst>
      <p:ext uri="{BB962C8B-B14F-4D97-AF65-F5344CB8AC3E}">
        <p14:creationId xmlns:p14="http://schemas.microsoft.com/office/powerpoint/2010/main" val="250262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D6F85-CFE2-3313-FC4C-7081B89138C8}"/>
              </a:ext>
            </a:extLst>
          </p:cNvPr>
          <p:cNvSpPr>
            <a:spLocks noGrp="1"/>
          </p:cNvSpPr>
          <p:nvPr>
            <p:ph type="title"/>
          </p:nvPr>
        </p:nvSpPr>
        <p:spPr/>
        <p:txBody>
          <a:bodyPr/>
          <a:lstStyle/>
          <a:p>
            <a:pPr algn="ctr"/>
            <a:r>
              <a:rPr lang="en-US" b="1" i="0">
                <a:latin typeface="Arial Nova"/>
              </a:rPr>
              <a:t>Other Eligibility Criteria</a:t>
            </a:r>
          </a:p>
        </p:txBody>
      </p:sp>
      <p:sp>
        <p:nvSpPr>
          <p:cNvPr id="3" name="Content Placeholder 2">
            <a:extLst>
              <a:ext uri="{FF2B5EF4-FFF2-40B4-BE49-F238E27FC236}">
                <a16:creationId xmlns:a16="http://schemas.microsoft.com/office/drawing/2014/main" id="{121A7D0A-B8FD-EB33-7DF2-69B48971E916}"/>
              </a:ext>
            </a:extLst>
          </p:cNvPr>
          <p:cNvSpPr>
            <a:spLocks noGrp="1"/>
          </p:cNvSpPr>
          <p:nvPr>
            <p:ph idx="1"/>
          </p:nvPr>
        </p:nvSpPr>
        <p:spPr>
          <a:xfrm>
            <a:off x="1066800" y="903907"/>
            <a:ext cx="9683646" cy="3962051"/>
          </a:xfrm>
        </p:spPr>
        <p:txBody>
          <a:bodyPr vert="horz" lIns="91440" tIns="45720" rIns="91440" bIns="45720" rtlCol="0" anchor="t">
            <a:noAutofit/>
          </a:bodyPr>
          <a:lstStyle/>
          <a:p>
            <a:endParaRPr lang="en-US" sz="2400">
              <a:latin typeface="Arial Nova"/>
            </a:endParaRPr>
          </a:p>
          <a:p>
            <a:pPr marL="0" indent="0">
              <a:buClr>
                <a:srgbClr val="262626"/>
              </a:buClr>
              <a:buNone/>
            </a:pPr>
            <a:endParaRPr lang="en-US" sz="2400">
              <a:latin typeface="Arial Nova"/>
            </a:endParaRPr>
          </a:p>
          <a:p>
            <a:pPr>
              <a:buClr>
                <a:srgbClr val="262626"/>
              </a:buClr>
            </a:pPr>
            <a:r>
              <a:rPr lang="en-US" sz="2800">
                <a:latin typeface="Arial Nova"/>
              </a:rPr>
              <a:t>Willingness to operate under a performance-based contract and comply with program and financial reporting.</a:t>
            </a:r>
          </a:p>
          <a:p>
            <a:pPr>
              <a:buClr>
                <a:srgbClr val="262626"/>
              </a:buClr>
            </a:pPr>
            <a:r>
              <a:rPr lang="en-US" sz="2800">
                <a:latin typeface="Arial Nova"/>
              </a:rPr>
              <a:t>Willingness to Maintain Appropriate Insurance / DAAA held Harmless.</a:t>
            </a:r>
          </a:p>
          <a:p>
            <a:pPr>
              <a:buClr>
                <a:srgbClr val="262626"/>
              </a:buClr>
            </a:pPr>
            <a:r>
              <a:rPr lang="en-US" sz="2800">
                <a:latin typeface="Arial Nova"/>
              </a:rPr>
              <a:t>Not Debarred from providing services by the Office of Inspector General (OIG).</a:t>
            </a:r>
          </a:p>
          <a:p>
            <a:pPr>
              <a:buClr>
                <a:srgbClr val="262626"/>
              </a:buClr>
            </a:pPr>
            <a:r>
              <a:rPr lang="en-US" sz="2800">
                <a:latin typeface="Arial Nova"/>
              </a:rPr>
              <a:t>Willing to have Background  and Sex Offender Checks – Staff, Volunteers, Subcontractors.</a:t>
            </a:r>
          </a:p>
        </p:txBody>
      </p:sp>
      <p:sp>
        <p:nvSpPr>
          <p:cNvPr id="4" name="Slide Number Placeholder 3">
            <a:extLst>
              <a:ext uri="{FF2B5EF4-FFF2-40B4-BE49-F238E27FC236}">
                <a16:creationId xmlns:a16="http://schemas.microsoft.com/office/drawing/2014/main" id="{29C68ACE-3267-AF8D-0292-DC45FA45A19B}"/>
              </a:ext>
            </a:extLst>
          </p:cNvPr>
          <p:cNvSpPr>
            <a:spLocks noGrp="1"/>
          </p:cNvSpPr>
          <p:nvPr>
            <p:ph type="sldNum" sz="quarter" idx="12"/>
          </p:nvPr>
        </p:nvSpPr>
        <p:spPr/>
        <p:txBody>
          <a:bodyPr/>
          <a:lstStyle/>
          <a:p>
            <a:fld id="{34B7E4EF-A1BD-40F4-AB7B-04F084DD991D}" type="slidenum">
              <a:rPr lang="en-US" smtClean="0"/>
              <a:t>14</a:t>
            </a:fld>
            <a:endParaRPr lang="en-US"/>
          </a:p>
        </p:txBody>
      </p:sp>
    </p:spTree>
    <p:extLst>
      <p:ext uri="{BB962C8B-B14F-4D97-AF65-F5344CB8AC3E}">
        <p14:creationId xmlns:p14="http://schemas.microsoft.com/office/powerpoint/2010/main" val="1834675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7178A-2FF9-18CD-CC7E-D8ECC256F6EF}"/>
              </a:ext>
            </a:extLst>
          </p:cNvPr>
          <p:cNvSpPr>
            <a:spLocks noGrp="1"/>
          </p:cNvSpPr>
          <p:nvPr>
            <p:ph type="title"/>
          </p:nvPr>
        </p:nvSpPr>
        <p:spPr/>
        <p:txBody>
          <a:bodyPr/>
          <a:lstStyle/>
          <a:p>
            <a:pPr algn="ctr"/>
            <a:r>
              <a:rPr lang="en-US" b="1" i="0">
                <a:latin typeface="Arial Nova"/>
              </a:rPr>
              <a:t>Contract Period</a:t>
            </a:r>
          </a:p>
        </p:txBody>
      </p:sp>
      <p:sp>
        <p:nvSpPr>
          <p:cNvPr id="3" name="Content Placeholder 2">
            <a:extLst>
              <a:ext uri="{FF2B5EF4-FFF2-40B4-BE49-F238E27FC236}">
                <a16:creationId xmlns:a16="http://schemas.microsoft.com/office/drawing/2014/main" id="{FE24C2BF-97F4-C2C9-0458-20E62B8B4DEC}"/>
              </a:ext>
            </a:extLst>
          </p:cNvPr>
          <p:cNvSpPr>
            <a:spLocks noGrp="1"/>
          </p:cNvSpPr>
          <p:nvPr>
            <p:ph idx="1"/>
          </p:nvPr>
        </p:nvSpPr>
        <p:spPr/>
        <p:txBody>
          <a:bodyPr vert="horz" lIns="91440" tIns="45720" rIns="91440" bIns="45720" rtlCol="0" anchor="t">
            <a:normAutofit/>
          </a:bodyPr>
          <a:lstStyle/>
          <a:p>
            <a:pPr>
              <a:lnSpc>
                <a:spcPct val="90000"/>
              </a:lnSpc>
              <a:spcBef>
                <a:spcPts val="1000"/>
              </a:spcBef>
              <a:buFont typeface="Wingdings,Sans-Serif" pitchFamily="18" charset="0"/>
              <a:buChar char="§"/>
            </a:pPr>
            <a:r>
              <a:rPr lang="en-US" sz="2400">
                <a:latin typeface="Arial Nova Light"/>
              </a:rPr>
              <a:t>Contract period will be during the FY 2027 - FY 2029 Planning &amp; Funding Cycle on an annualized basis.</a:t>
            </a:r>
          </a:p>
          <a:p>
            <a:pPr marL="0" indent="0">
              <a:lnSpc>
                <a:spcPct val="90000"/>
              </a:lnSpc>
              <a:spcBef>
                <a:spcPts val="1000"/>
              </a:spcBef>
              <a:buNone/>
            </a:pPr>
            <a:endParaRPr lang="en-US" sz="2400">
              <a:latin typeface="Arial Nova Light"/>
              <a:ea typeface="+mn-lt"/>
              <a:cs typeface="+mn-lt"/>
            </a:endParaRPr>
          </a:p>
          <a:p>
            <a:pPr>
              <a:lnSpc>
                <a:spcPct val="90000"/>
              </a:lnSpc>
              <a:spcBef>
                <a:spcPts val="1000"/>
              </a:spcBef>
              <a:buClr>
                <a:srgbClr val="262626"/>
              </a:buClr>
              <a:buFont typeface="Wingdings,Sans-Serif" pitchFamily="18" charset="0"/>
              <a:buChar char="§"/>
            </a:pPr>
            <a:r>
              <a:rPr lang="en-US" sz="2400" b="1">
                <a:latin typeface="Arial Nova Light"/>
              </a:rPr>
              <a:t>Year 1</a:t>
            </a:r>
            <a:r>
              <a:rPr lang="en-US" sz="2400">
                <a:latin typeface="Arial Nova Light"/>
              </a:rPr>
              <a:t>: FY 2027 - October 1, 2026 - September 30, 2027 </a:t>
            </a:r>
          </a:p>
          <a:p>
            <a:pPr>
              <a:lnSpc>
                <a:spcPct val="90000"/>
              </a:lnSpc>
              <a:spcBef>
                <a:spcPts val="1000"/>
              </a:spcBef>
              <a:buClr>
                <a:srgbClr val="262626"/>
              </a:buClr>
              <a:buFont typeface="Wingdings,Sans-Serif" pitchFamily="18" charset="0"/>
              <a:buChar char="§"/>
            </a:pPr>
            <a:r>
              <a:rPr lang="en-US" sz="2400" b="1">
                <a:latin typeface="Arial Nova Light"/>
              </a:rPr>
              <a:t>Year 2</a:t>
            </a:r>
            <a:r>
              <a:rPr lang="en-US" sz="2400">
                <a:latin typeface="Arial Nova Light"/>
              </a:rPr>
              <a:t>: FY 2028 – October 1, 2027 – September 30, 2028</a:t>
            </a:r>
          </a:p>
          <a:p>
            <a:pPr>
              <a:lnSpc>
                <a:spcPct val="90000"/>
              </a:lnSpc>
              <a:spcBef>
                <a:spcPts val="1000"/>
              </a:spcBef>
              <a:buClr>
                <a:srgbClr val="262626"/>
              </a:buClr>
              <a:buFont typeface="Wingdings,Sans-Serif" pitchFamily="18" charset="0"/>
              <a:buChar char="§"/>
            </a:pPr>
            <a:r>
              <a:rPr lang="en-US" sz="2400" b="1">
                <a:latin typeface="Arial Nova Light"/>
              </a:rPr>
              <a:t>Year 3</a:t>
            </a:r>
            <a:r>
              <a:rPr lang="en-US" sz="2400">
                <a:latin typeface="Arial Nova Light"/>
              </a:rPr>
              <a:t>: FY 2029 -  October 1, 2028 – September 30, 2029</a:t>
            </a:r>
          </a:p>
          <a:p>
            <a:pPr marL="0" indent="0">
              <a:lnSpc>
                <a:spcPct val="90000"/>
              </a:lnSpc>
              <a:spcBef>
                <a:spcPts val="1000"/>
              </a:spcBef>
              <a:buClr>
                <a:srgbClr val="262626"/>
              </a:buClr>
              <a:buNone/>
            </a:pPr>
            <a:endParaRPr lang="en-US" sz="2400">
              <a:latin typeface="Arial Nova Light"/>
            </a:endParaRPr>
          </a:p>
          <a:p>
            <a:pPr>
              <a:lnSpc>
                <a:spcPct val="90000"/>
              </a:lnSpc>
              <a:spcBef>
                <a:spcPts val="1000"/>
              </a:spcBef>
              <a:buClr>
                <a:srgbClr val="262626"/>
              </a:buClr>
              <a:buFont typeface="Wingdings,Sans-Serif" pitchFamily="18" charset="0"/>
              <a:buChar char="§"/>
            </a:pPr>
            <a:r>
              <a:rPr lang="en-US" sz="2400">
                <a:latin typeface="Arial Nova Light"/>
              </a:rPr>
              <a:t>Based upon availability of funding and contract compliance.</a:t>
            </a:r>
          </a:p>
        </p:txBody>
      </p:sp>
      <p:sp>
        <p:nvSpPr>
          <p:cNvPr id="4" name="Slide Number Placeholder 3">
            <a:extLst>
              <a:ext uri="{FF2B5EF4-FFF2-40B4-BE49-F238E27FC236}">
                <a16:creationId xmlns:a16="http://schemas.microsoft.com/office/drawing/2014/main" id="{F0EA0AC3-3A34-9EAE-87FD-2F1353B416E2}"/>
              </a:ext>
            </a:extLst>
          </p:cNvPr>
          <p:cNvSpPr>
            <a:spLocks noGrp="1"/>
          </p:cNvSpPr>
          <p:nvPr>
            <p:ph type="sldNum" sz="quarter" idx="12"/>
          </p:nvPr>
        </p:nvSpPr>
        <p:spPr/>
        <p:txBody>
          <a:bodyPr/>
          <a:lstStyle/>
          <a:p>
            <a:fld id="{34B7E4EF-A1BD-40F4-AB7B-04F084DD991D}" type="slidenum">
              <a:rPr lang="en-US" smtClean="0"/>
              <a:t>15</a:t>
            </a:fld>
            <a:endParaRPr lang="en-US"/>
          </a:p>
        </p:txBody>
      </p:sp>
    </p:spTree>
    <p:extLst>
      <p:ext uri="{BB962C8B-B14F-4D97-AF65-F5344CB8AC3E}">
        <p14:creationId xmlns:p14="http://schemas.microsoft.com/office/powerpoint/2010/main" val="914131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95000"/>
              </a:schemeClr>
              <a:schemeClr val="bg1">
                <a:shade val="92000"/>
                <a:satMod val="115000"/>
              </a:schemeClr>
            </a:duotone>
          </a:blip>
          <a:tile tx="0" ty="0" sx="60000" sy="60000" flip="none" algn="tl"/>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3" name="Rectangle 12">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7" name="Group 1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22" name="Rectangle 21">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4003B42-F17E-473C-9366-9369C0471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26" name="Rectangle 25">
            <a:extLst>
              <a:ext uri="{FF2B5EF4-FFF2-40B4-BE49-F238E27FC236}">
                <a16:creationId xmlns:a16="http://schemas.microsoft.com/office/drawing/2014/main" id="{149DDF01-2EFB-49D0-864E-0CE29F33A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accent1"/>
          </a:solidFill>
          <a:ln w="6350" cap="sq" cmpd="sng" algn="ctr">
            <a:no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0EE17177-7D9D-DFAD-14D0-66DC0C2A6861}"/>
              </a:ext>
            </a:extLst>
          </p:cNvPr>
          <p:cNvSpPr>
            <a:spLocks noGrp="1"/>
          </p:cNvSpPr>
          <p:nvPr>
            <p:ph type="title"/>
          </p:nvPr>
        </p:nvSpPr>
        <p:spPr>
          <a:xfrm>
            <a:off x="1209040" y="1754659"/>
            <a:ext cx="9860547" cy="3005463"/>
          </a:xfrm>
        </p:spPr>
        <p:txBody>
          <a:bodyPr vert="horz" lIns="91440" tIns="45720" rIns="91440" bIns="45720" rtlCol="0" anchor="ctr">
            <a:normAutofit/>
          </a:bodyPr>
          <a:lstStyle/>
          <a:p>
            <a:pPr algn="ctr">
              <a:lnSpc>
                <a:spcPct val="83000"/>
              </a:lnSpc>
            </a:pPr>
            <a:r>
              <a:rPr lang="en-US" sz="6800" b="1" i="0" cap="all" spc="-100">
                <a:solidFill>
                  <a:srgbClr val="FFFFFF"/>
                </a:solidFill>
                <a:latin typeface="Arial Nova"/>
              </a:rPr>
              <a:t>Program​ Funding &amp;​</a:t>
            </a:r>
            <a:br>
              <a:rPr lang="en-US" sz="6800" b="1" i="0" cap="all" spc="-100">
                <a:latin typeface="Arial Nova"/>
              </a:rPr>
            </a:br>
            <a:r>
              <a:rPr lang="en-US" sz="6800" b="1" i="0" cap="all" spc="-100">
                <a:solidFill>
                  <a:srgbClr val="FFFFFF"/>
                </a:solidFill>
                <a:latin typeface="Arial Nova"/>
              </a:rPr>
              <a:t>Requirements</a:t>
            </a:r>
            <a:r>
              <a:rPr lang="en-US" sz="6800" cap="all" spc="-100">
                <a:solidFill>
                  <a:srgbClr val="FFFFFF"/>
                </a:solidFill>
              </a:rPr>
              <a:t>​</a:t>
            </a:r>
          </a:p>
        </p:txBody>
      </p:sp>
      <p:sp>
        <p:nvSpPr>
          <p:cNvPr id="28" name="Rectangle 27">
            <a:extLst>
              <a:ext uri="{FF2B5EF4-FFF2-40B4-BE49-F238E27FC236}">
                <a16:creationId xmlns:a16="http://schemas.microsoft.com/office/drawing/2014/main" id="{8EEA5BB7-5B71-4B52-AD7F-3BA82A617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0" name="Straight Connector 29">
            <a:extLst>
              <a:ext uri="{FF2B5EF4-FFF2-40B4-BE49-F238E27FC236}">
                <a16:creationId xmlns:a16="http://schemas.microsoft.com/office/drawing/2014/main" id="{2A1BDD5A-B952-463D-8BF6-F89EC6F21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55369"/>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2C2EF86-4721-4AC5-AC3A-5343FE12BA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55369"/>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2A6C7C-49DA-4D7E-9647-1696C74DF8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100664"/>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A24034A7-DE4B-5046-0C89-C068AD95FD7C}"/>
              </a:ext>
            </a:extLst>
          </p:cNvPr>
          <p:cNvSpPr>
            <a:spLocks noGrp="1"/>
          </p:cNvSpPr>
          <p:nvPr>
            <p:ph type="sldNum" sz="quarter" idx="12"/>
          </p:nvPr>
        </p:nvSpPr>
        <p:spPr/>
        <p:txBody>
          <a:bodyPr/>
          <a:lstStyle/>
          <a:p>
            <a:fld id="{34B7E4EF-A1BD-40F4-AB7B-04F084DD991D}" type="slidenum">
              <a:rPr lang="en-US" smtClean="0"/>
              <a:t>16</a:t>
            </a:fld>
            <a:endParaRPr lang="en-US"/>
          </a:p>
        </p:txBody>
      </p:sp>
    </p:spTree>
    <p:extLst>
      <p:ext uri="{BB962C8B-B14F-4D97-AF65-F5344CB8AC3E}">
        <p14:creationId xmlns:p14="http://schemas.microsoft.com/office/powerpoint/2010/main" val="3472423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AD083-568D-C93E-59A1-05E7516D85EA}"/>
              </a:ext>
            </a:extLst>
          </p:cNvPr>
          <p:cNvSpPr>
            <a:spLocks noGrp="1"/>
          </p:cNvSpPr>
          <p:nvPr>
            <p:ph type="title"/>
          </p:nvPr>
        </p:nvSpPr>
        <p:spPr>
          <a:xfrm>
            <a:off x="1066800" y="455217"/>
            <a:ext cx="10058400" cy="620532"/>
          </a:xfrm>
        </p:spPr>
        <p:txBody>
          <a:bodyPr>
            <a:normAutofit fontScale="90000"/>
          </a:bodyPr>
          <a:lstStyle/>
          <a:p>
            <a:pPr algn="ctr"/>
            <a:r>
              <a:rPr lang="en-US" b="1" i="0">
                <a:latin typeface="Arial Nova"/>
              </a:rPr>
              <a:t>Proposal Requirements</a:t>
            </a:r>
          </a:p>
        </p:txBody>
      </p:sp>
      <p:sp>
        <p:nvSpPr>
          <p:cNvPr id="3" name="Content Placeholder 2">
            <a:extLst>
              <a:ext uri="{FF2B5EF4-FFF2-40B4-BE49-F238E27FC236}">
                <a16:creationId xmlns:a16="http://schemas.microsoft.com/office/drawing/2014/main" id="{9DE47B33-9B38-B6AC-8CB9-34F568A293D4}"/>
              </a:ext>
            </a:extLst>
          </p:cNvPr>
          <p:cNvSpPr>
            <a:spLocks noGrp="1"/>
          </p:cNvSpPr>
          <p:nvPr>
            <p:ph idx="1"/>
          </p:nvPr>
        </p:nvSpPr>
        <p:spPr>
          <a:xfrm>
            <a:off x="570105" y="998110"/>
            <a:ext cx="10290552" cy="5402689"/>
          </a:xfrm>
        </p:spPr>
        <p:txBody>
          <a:bodyPr vert="horz" lIns="91440" tIns="45720" rIns="91440" bIns="45720" rtlCol="0" anchor="t">
            <a:noAutofit/>
          </a:bodyPr>
          <a:lstStyle/>
          <a:p>
            <a:pPr marL="0" indent="0">
              <a:lnSpc>
                <a:spcPct val="90000"/>
              </a:lnSpc>
              <a:spcBef>
                <a:spcPts val="1000"/>
              </a:spcBef>
              <a:buNone/>
            </a:pPr>
            <a:r>
              <a:rPr lang="en-US" sz="2400">
                <a:latin typeface="Arial Nova"/>
                <a:ea typeface="+mn-lt"/>
                <a:cs typeface="+mn-lt"/>
              </a:rPr>
              <a:t>Proposal must include:</a:t>
            </a:r>
            <a:endParaRPr lang="en-US"/>
          </a:p>
          <a:p>
            <a:pPr>
              <a:lnSpc>
                <a:spcPct val="90000"/>
              </a:lnSpc>
              <a:spcBef>
                <a:spcPts val="1000"/>
              </a:spcBef>
              <a:buClr>
                <a:srgbClr val="262626"/>
              </a:buClr>
            </a:pPr>
            <a:r>
              <a:rPr lang="en-US" sz="2400" b="1">
                <a:latin typeface="Arial Nova"/>
                <a:ea typeface="+mn-lt"/>
                <a:cs typeface="+mn-lt"/>
              </a:rPr>
              <a:t>Applications must be typed.  </a:t>
            </a:r>
            <a:r>
              <a:rPr lang="en-US" sz="2400">
                <a:latin typeface="Arial Nova"/>
                <a:ea typeface="+mn-lt"/>
                <a:cs typeface="+mn-lt"/>
              </a:rPr>
              <a:t>Handwritten  applications are unacceptable and will not be reviewed.</a:t>
            </a:r>
          </a:p>
          <a:p>
            <a:pPr>
              <a:lnSpc>
                <a:spcPct val="90000"/>
              </a:lnSpc>
              <a:spcBef>
                <a:spcPts val="1000"/>
              </a:spcBef>
              <a:buClr>
                <a:srgbClr val="262626"/>
              </a:buClr>
            </a:pPr>
            <a:r>
              <a:rPr lang="en-US" sz="2400">
                <a:latin typeface="Arial Nova"/>
                <a:ea typeface="+mn-lt"/>
                <a:cs typeface="+mn-lt"/>
              </a:rPr>
              <a:t>Scanned documents must be clear and legible.</a:t>
            </a:r>
          </a:p>
          <a:p>
            <a:pPr>
              <a:lnSpc>
                <a:spcPct val="90000"/>
              </a:lnSpc>
              <a:spcBef>
                <a:spcPts val="1000"/>
              </a:spcBef>
              <a:buClr>
                <a:srgbClr val="262626"/>
              </a:buClr>
            </a:pPr>
            <a:r>
              <a:rPr lang="en-US" sz="2400">
                <a:latin typeface="Arial Nova"/>
                <a:ea typeface="+mn-lt"/>
                <a:cs typeface="+mn-lt"/>
              </a:rPr>
              <a:t>Authorized personnel must sign the General Information Form and  all required places (i.e. budgets).</a:t>
            </a:r>
          </a:p>
          <a:p>
            <a:pPr>
              <a:lnSpc>
                <a:spcPct val="90000"/>
              </a:lnSpc>
              <a:spcBef>
                <a:spcPts val="1000"/>
              </a:spcBef>
              <a:buClr>
                <a:srgbClr val="262626"/>
              </a:buClr>
            </a:pPr>
            <a:r>
              <a:rPr lang="en-US" sz="2400">
                <a:latin typeface="Arial Nova"/>
                <a:ea typeface="+mn-lt"/>
                <a:cs typeface="+mn-lt"/>
              </a:rPr>
              <a:t>Proposals must address published service categories only, as included and described in this</a:t>
            </a:r>
            <a:r>
              <a:rPr lang="en-US" sz="2400" b="1">
                <a:latin typeface="Arial Nova"/>
                <a:ea typeface="+mn-lt"/>
                <a:cs typeface="+mn-lt"/>
              </a:rPr>
              <a:t> RFP.</a:t>
            </a:r>
            <a:endParaRPr lang="en-US" sz="2400">
              <a:latin typeface="Arial Nova"/>
              <a:ea typeface="+mn-lt"/>
              <a:cs typeface="+mn-lt"/>
            </a:endParaRPr>
          </a:p>
          <a:p>
            <a:pPr>
              <a:lnSpc>
                <a:spcPct val="90000"/>
              </a:lnSpc>
              <a:spcBef>
                <a:spcPts val="1000"/>
              </a:spcBef>
              <a:buClr>
                <a:srgbClr val="262626"/>
              </a:buClr>
            </a:pPr>
            <a:r>
              <a:rPr lang="en-US" sz="2400">
                <a:latin typeface="Arial Nova"/>
                <a:ea typeface="+mn-lt"/>
                <a:cs typeface="+mn-lt"/>
              </a:rPr>
              <a:t>All required documentation requested in the application and listed on the application checklist must be included with the proposal.</a:t>
            </a:r>
          </a:p>
          <a:p>
            <a:pPr>
              <a:lnSpc>
                <a:spcPct val="90000"/>
              </a:lnSpc>
              <a:spcBef>
                <a:spcPts val="1000"/>
              </a:spcBef>
              <a:buClr>
                <a:srgbClr val="262626"/>
              </a:buClr>
            </a:pPr>
            <a:r>
              <a:rPr lang="en-US" sz="2400">
                <a:latin typeface="Arial Nova"/>
                <a:ea typeface="+mn-lt"/>
                <a:cs typeface="+mn-lt"/>
              </a:rPr>
              <a:t>All information provided must be properly labeled. </a:t>
            </a:r>
          </a:p>
          <a:p>
            <a:pPr>
              <a:lnSpc>
                <a:spcPct val="90000"/>
              </a:lnSpc>
              <a:spcBef>
                <a:spcPts val="1000"/>
              </a:spcBef>
              <a:buClr>
                <a:srgbClr val="262626"/>
              </a:buClr>
            </a:pPr>
            <a:r>
              <a:rPr lang="en-US" sz="2400">
                <a:latin typeface="Arial Nova"/>
                <a:ea typeface="+mn-lt"/>
                <a:cs typeface="+mn-lt"/>
              </a:rPr>
              <a:t>The applicant is required to submit completed budgets with application – Line-Item Budget and Unit Cost Form (Fee-for-Service).</a:t>
            </a:r>
          </a:p>
        </p:txBody>
      </p:sp>
      <p:sp>
        <p:nvSpPr>
          <p:cNvPr id="4" name="Slide Number Placeholder 3">
            <a:extLst>
              <a:ext uri="{FF2B5EF4-FFF2-40B4-BE49-F238E27FC236}">
                <a16:creationId xmlns:a16="http://schemas.microsoft.com/office/drawing/2014/main" id="{D1C5A1A7-8A50-305C-6A89-BE05DD7264AD}"/>
              </a:ext>
            </a:extLst>
          </p:cNvPr>
          <p:cNvSpPr>
            <a:spLocks noGrp="1"/>
          </p:cNvSpPr>
          <p:nvPr>
            <p:ph type="sldNum" sz="quarter" idx="12"/>
          </p:nvPr>
        </p:nvSpPr>
        <p:spPr/>
        <p:txBody>
          <a:bodyPr/>
          <a:lstStyle/>
          <a:p>
            <a:fld id="{34B7E4EF-A1BD-40F4-AB7B-04F084DD991D}" type="slidenum">
              <a:rPr lang="en-US" smtClean="0"/>
              <a:t>17</a:t>
            </a:fld>
            <a:endParaRPr lang="en-US"/>
          </a:p>
        </p:txBody>
      </p:sp>
    </p:spTree>
    <p:extLst>
      <p:ext uri="{BB962C8B-B14F-4D97-AF65-F5344CB8AC3E}">
        <p14:creationId xmlns:p14="http://schemas.microsoft.com/office/powerpoint/2010/main" val="909031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3" name="Rectangle 52">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55" name="Rectangle 54">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57" name="Rectangle 56">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59" name="Group 5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60" name="Straight Connector 59">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64" name="Rectangle 63">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8" name="Rectangle 67">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72" name="Rectangle 71">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869B2057-FA7A-9F45-D12D-21FCCD594E91}"/>
              </a:ext>
            </a:extLst>
          </p:cNvPr>
          <p:cNvSpPr>
            <a:spLocks noGrp="1"/>
          </p:cNvSpPr>
          <p:nvPr>
            <p:ph type="title"/>
          </p:nvPr>
        </p:nvSpPr>
        <p:spPr>
          <a:xfrm>
            <a:off x="1256493" y="1559768"/>
            <a:ext cx="2978281" cy="3135379"/>
          </a:xfrm>
        </p:spPr>
        <p:txBody>
          <a:bodyPr vert="horz" lIns="91440" tIns="45720" rIns="91440" bIns="45720" rtlCol="0" anchor="ctr">
            <a:normAutofit/>
          </a:bodyPr>
          <a:lstStyle/>
          <a:p>
            <a:pPr algn="ctr">
              <a:lnSpc>
                <a:spcPct val="83000"/>
              </a:lnSpc>
            </a:pPr>
            <a:r>
              <a:rPr lang="en-US" sz="3700" cap="all" spc="-100">
                <a:solidFill>
                  <a:schemeClr val="bg1"/>
                </a:solidFill>
                <a:latin typeface="Abadi" panose="020B0604020104020204" pitchFamily="34" charset="0"/>
              </a:rPr>
              <a:t>  FY 2027–    FY 2029 Service Categories</a:t>
            </a:r>
          </a:p>
        </p:txBody>
      </p:sp>
      <p:sp>
        <p:nvSpPr>
          <p:cNvPr id="74" name="Rectangle 73">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76" name="Straight Connector 75">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 name="Content Placeholder 9">
            <a:extLst>
              <a:ext uri="{FF2B5EF4-FFF2-40B4-BE49-F238E27FC236}">
                <a16:creationId xmlns:a16="http://schemas.microsoft.com/office/drawing/2014/main" id="{86324E02-4E91-0798-0085-F9D2EFEC6D74}"/>
              </a:ext>
            </a:extLst>
          </p:cNvPr>
          <p:cNvPicPr>
            <a:picLocks noGrp="1" noChangeAspect="1"/>
          </p:cNvPicPr>
          <p:nvPr>
            <p:ph idx="1"/>
          </p:nvPr>
        </p:nvPicPr>
        <p:blipFill>
          <a:blip r:embed="rId3"/>
          <a:stretch>
            <a:fillRect/>
          </a:stretch>
        </p:blipFill>
        <p:spPr>
          <a:xfrm>
            <a:off x="5346569" y="1334182"/>
            <a:ext cx="6483965" cy="4712190"/>
          </a:xfrm>
          <a:prstGeom prst="rect">
            <a:avLst/>
          </a:prstGeom>
        </p:spPr>
      </p:pic>
      <p:sp>
        <p:nvSpPr>
          <p:cNvPr id="4" name="Slide Number Placeholder 3">
            <a:extLst>
              <a:ext uri="{FF2B5EF4-FFF2-40B4-BE49-F238E27FC236}">
                <a16:creationId xmlns:a16="http://schemas.microsoft.com/office/drawing/2014/main" id="{6FAA3472-9C8B-6B5F-982D-C6992E750FDE}"/>
              </a:ext>
            </a:extLst>
          </p:cNvPr>
          <p:cNvSpPr>
            <a:spLocks noGrp="1"/>
          </p:cNvSpPr>
          <p:nvPr>
            <p:ph type="sldNum" sz="quarter" idx="12"/>
          </p:nvPr>
        </p:nvSpPr>
        <p:spPr>
          <a:xfrm>
            <a:off x="9156941" y="6397161"/>
            <a:ext cx="2023373" cy="228600"/>
          </a:xfrm>
        </p:spPr>
        <p:txBody>
          <a:bodyPr vert="horz" lIns="91440" tIns="45720" rIns="91440" bIns="45720" rtlCol="0" anchor="b">
            <a:normAutofit/>
          </a:bodyPr>
          <a:lstStyle/>
          <a:p>
            <a:pPr defTabSz="457200">
              <a:lnSpc>
                <a:spcPct val="90000"/>
              </a:lnSpc>
              <a:spcAft>
                <a:spcPts val="600"/>
              </a:spcAft>
            </a:pPr>
            <a:fld id="{34B7E4EF-A1BD-40F4-AB7B-04F084DD991D}" type="slidenum">
              <a:rPr lang="en-US">
                <a:solidFill>
                  <a:schemeClr val="tx1">
                    <a:lumMod val="85000"/>
                    <a:lumOff val="15000"/>
                  </a:schemeClr>
                </a:solidFill>
              </a:rPr>
              <a:pPr defTabSz="457200">
                <a:lnSpc>
                  <a:spcPct val="90000"/>
                </a:lnSpc>
                <a:spcAft>
                  <a:spcPts val="600"/>
                </a:spcAft>
              </a:pPr>
              <a:t>18</a:t>
            </a:fld>
            <a:endParaRPr lang="en-US">
              <a:solidFill>
                <a:schemeClr val="tx1">
                  <a:lumMod val="85000"/>
                  <a:lumOff val="15000"/>
                </a:schemeClr>
              </a:solidFill>
            </a:endParaRPr>
          </a:p>
        </p:txBody>
      </p:sp>
    </p:spTree>
    <p:extLst>
      <p:ext uri="{BB962C8B-B14F-4D97-AF65-F5344CB8AC3E}">
        <p14:creationId xmlns:p14="http://schemas.microsoft.com/office/powerpoint/2010/main" val="158744355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8194B2-D538-DAD1-652A-EF2900151E23}"/>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21" name="Rectangle 20">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23" name="Rectangle 22">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25" name="Group 24">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6" name="Straight Connector 25">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0" name="Rectangle 29">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4" name="Rectangle 33">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38" name="Rectangle 37">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E82A3725-34A1-1574-A6A0-034C9AC4896D}"/>
              </a:ext>
            </a:extLst>
          </p:cNvPr>
          <p:cNvSpPr>
            <a:spLocks noGrp="1"/>
          </p:cNvSpPr>
          <p:nvPr>
            <p:ph type="title"/>
          </p:nvPr>
        </p:nvSpPr>
        <p:spPr>
          <a:xfrm>
            <a:off x="1256493" y="1559768"/>
            <a:ext cx="2978281" cy="3135379"/>
          </a:xfrm>
        </p:spPr>
        <p:txBody>
          <a:bodyPr vert="horz" lIns="91440" tIns="45720" rIns="91440" bIns="45720" rtlCol="0" anchor="ctr">
            <a:normAutofit/>
          </a:bodyPr>
          <a:lstStyle/>
          <a:p>
            <a:pPr algn="ctr">
              <a:lnSpc>
                <a:spcPct val="83000"/>
              </a:lnSpc>
            </a:pPr>
            <a:r>
              <a:rPr lang="en-US" sz="3700" cap="all" spc="-100">
                <a:solidFill>
                  <a:schemeClr val="bg1"/>
                </a:solidFill>
                <a:latin typeface="Abadi" panose="020B0604020104020204" pitchFamily="34" charset="0"/>
              </a:rPr>
              <a:t>    FY 2027 –    FY 2029 Service Categories</a:t>
            </a:r>
          </a:p>
        </p:txBody>
      </p:sp>
      <p:sp>
        <p:nvSpPr>
          <p:cNvPr id="40" name="Rectangle 39">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2" name="Straight Connector 41">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2" name="Content Placeholder 11">
            <a:extLst>
              <a:ext uri="{FF2B5EF4-FFF2-40B4-BE49-F238E27FC236}">
                <a16:creationId xmlns:a16="http://schemas.microsoft.com/office/drawing/2014/main" id="{9FE344A7-AA4D-4D29-5DCF-8785D371D15C}"/>
              </a:ext>
            </a:extLst>
          </p:cNvPr>
          <p:cNvPicPr>
            <a:picLocks noGrp="1" noChangeAspect="1"/>
          </p:cNvPicPr>
          <p:nvPr>
            <p:ph idx="1"/>
          </p:nvPr>
        </p:nvPicPr>
        <p:blipFill>
          <a:blip r:embed="rId3"/>
          <a:stretch>
            <a:fillRect/>
          </a:stretch>
        </p:blipFill>
        <p:spPr>
          <a:xfrm>
            <a:off x="5346569" y="1295417"/>
            <a:ext cx="6344031" cy="4914343"/>
          </a:xfrm>
          <a:prstGeom prst="rect">
            <a:avLst/>
          </a:prstGeom>
        </p:spPr>
      </p:pic>
      <p:sp>
        <p:nvSpPr>
          <p:cNvPr id="4" name="Slide Number Placeholder 3">
            <a:extLst>
              <a:ext uri="{FF2B5EF4-FFF2-40B4-BE49-F238E27FC236}">
                <a16:creationId xmlns:a16="http://schemas.microsoft.com/office/drawing/2014/main" id="{5101D877-CE54-2B74-0216-106BFEDCBB14}"/>
              </a:ext>
            </a:extLst>
          </p:cNvPr>
          <p:cNvSpPr>
            <a:spLocks noGrp="1"/>
          </p:cNvSpPr>
          <p:nvPr>
            <p:ph type="sldNum" sz="quarter" idx="12"/>
          </p:nvPr>
        </p:nvSpPr>
        <p:spPr>
          <a:xfrm>
            <a:off x="9156941" y="6397161"/>
            <a:ext cx="2023373" cy="228600"/>
          </a:xfrm>
        </p:spPr>
        <p:txBody>
          <a:bodyPr vert="horz" lIns="91440" tIns="45720" rIns="91440" bIns="45720" rtlCol="0" anchor="b">
            <a:normAutofit/>
          </a:bodyPr>
          <a:lstStyle/>
          <a:p>
            <a:pPr defTabSz="457200">
              <a:lnSpc>
                <a:spcPct val="90000"/>
              </a:lnSpc>
              <a:spcAft>
                <a:spcPts val="600"/>
              </a:spcAft>
            </a:pPr>
            <a:fld id="{34B7E4EF-A1BD-40F4-AB7B-04F084DD991D}" type="slidenum">
              <a:rPr lang="en-US" smtClean="0">
                <a:solidFill>
                  <a:schemeClr val="tx1">
                    <a:lumMod val="85000"/>
                    <a:lumOff val="15000"/>
                  </a:schemeClr>
                </a:solidFill>
              </a:rPr>
              <a:pPr defTabSz="457200">
                <a:lnSpc>
                  <a:spcPct val="90000"/>
                </a:lnSpc>
                <a:spcAft>
                  <a:spcPts val="600"/>
                </a:spcAft>
              </a:pPr>
              <a:t>19</a:t>
            </a:fld>
            <a:endParaRPr lang="en-US">
              <a:solidFill>
                <a:schemeClr val="tx1">
                  <a:lumMod val="85000"/>
                  <a:lumOff val="15000"/>
                </a:schemeClr>
              </a:solidFill>
            </a:endParaRPr>
          </a:p>
        </p:txBody>
      </p:sp>
    </p:spTree>
    <p:extLst>
      <p:ext uri="{BB962C8B-B14F-4D97-AF65-F5344CB8AC3E}">
        <p14:creationId xmlns:p14="http://schemas.microsoft.com/office/powerpoint/2010/main" val="210332921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People working on ideas">
            <a:extLst>
              <a:ext uri="{FF2B5EF4-FFF2-40B4-BE49-F238E27FC236}">
                <a16:creationId xmlns:a16="http://schemas.microsoft.com/office/drawing/2014/main" id="{86C4693B-916A-D4AE-B255-55296AC4BF79}"/>
              </a:ext>
            </a:extLst>
          </p:cNvPr>
          <p:cNvPicPr>
            <a:picLocks noChangeAspect="1"/>
          </p:cNvPicPr>
          <p:nvPr/>
        </p:nvPicPr>
        <p:blipFill rotWithShape="1">
          <a:blip r:embed="rId3"/>
          <a:srcRect t="14197" r="9091" b="7733"/>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89870A-643D-0100-1AE2-DC3408BCB371}"/>
              </a:ext>
            </a:extLst>
          </p:cNvPr>
          <p:cNvSpPr>
            <a:spLocks noGrp="1"/>
          </p:cNvSpPr>
          <p:nvPr>
            <p:ph type="title"/>
          </p:nvPr>
        </p:nvSpPr>
        <p:spPr>
          <a:xfrm>
            <a:off x="774043" y="490282"/>
            <a:ext cx="4602152" cy="449997"/>
          </a:xfrm>
        </p:spPr>
        <p:txBody>
          <a:bodyPr vert="horz" lIns="91440" tIns="45720" rIns="91440" bIns="45720" rtlCol="0" anchor="ctr">
            <a:normAutofit fontScale="90000"/>
          </a:bodyPr>
          <a:lstStyle/>
          <a:p>
            <a:pPr algn="ctr"/>
            <a:r>
              <a:rPr lang="en-US" sz="2800" b="1" i="0" spc="0">
                <a:latin typeface="Arial Nova Light"/>
              </a:rPr>
              <a:t>Overview</a:t>
            </a:r>
            <a:endParaRPr lang="en-US" sz="2800" b="1">
              <a:latin typeface="Arial Nova Light"/>
            </a:endParaRPr>
          </a:p>
        </p:txBody>
      </p:sp>
      <p:sp>
        <p:nvSpPr>
          <p:cNvPr id="4" name="Subtitle 1">
            <a:extLst>
              <a:ext uri="{FF2B5EF4-FFF2-40B4-BE49-F238E27FC236}">
                <a16:creationId xmlns:a16="http://schemas.microsoft.com/office/drawing/2014/main" id="{5EF1AAF3-67EB-0775-03A7-7C725A1189B3}"/>
              </a:ext>
            </a:extLst>
          </p:cNvPr>
          <p:cNvSpPr>
            <a:spLocks noGrp="1"/>
          </p:cNvSpPr>
          <p:nvPr/>
        </p:nvSpPr>
        <p:spPr>
          <a:xfrm>
            <a:off x="563284" y="920147"/>
            <a:ext cx="5316524" cy="531983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100" kern="1200">
                <a:solidFill>
                  <a:schemeClr val="bg1">
                    <a:lumMod val="9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indent="-182880">
              <a:buClr>
                <a:schemeClr val="tx1">
                  <a:lumMod val="85000"/>
                  <a:lumOff val="15000"/>
                </a:schemeClr>
              </a:buClr>
              <a:buFont typeface="Calibri" pitchFamily="18" charset="0"/>
              <a:buChar char="-"/>
            </a:pPr>
            <a:r>
              <a:rPr lang="en-US" sz="2000" b="1">
                <a:solidFill>
                  <a:schemeClr val="tx1"/>
                </a:solidFill>
                <a:latin typeface="Arial Nova Light"/>
              </a:rPr>
              <a:t>About Detroit Area Agency on Aging</a:t>
            </a:r>
            <a:endParaRPr lang="en-US"/>
          </a:p>
          <a:p>
            <a:pPr indent="-182880">
              <a:buClr>
                <a:srgbClr val="262626"/>
              </a:buClr>
              <a:buFont typeface="Calibri" pitchFamily="18" charset="0"/>
              <a:buChar char="-"/>
            </a:pPr>
            <a:r>
              <a:rPr lang="en-US" sz="2000" b="1">
                <a:solidFill>
                  <a:schemeClr val="tx1"/>
                </a:solidFill>
                <a:latin typeface="Arial Nova Light"/>
              </a:rPr>
              <a:t>FY 2027-2029 RFP Process Timeline</a:t>
            </a:r>
          </a:p>
          <a:p>
            <a:pPr indent="-182880">
              <a:buClr>
                <a:srgbClr val="262626"/>
              </a:buClr>
              <a:buFont typeface="Calibri" pitchFamily="18" charset="0"/>
              <a:buChar char="-"/>
            </a:pPr>
            <a:r>
              <a:rPr lang="en-US" sz="2000" b="1">
                <a:solidFill>
                  <a:schemeClr val="tx1"/>
                </a:solidFill>
                <a:latin typeface="Arial Nova Light"/>
              </a:rPr>
              <a:t>Eligibility &amp; Minimum Screening Criteria</a:t>
            </a:r>
          </a:p>
          <a:p>
            <a:pPr indent="-182880">
              <a:buClr>
                <a:schemeClr val="tx1">
                  <a:lumMod val="85000"/>
                  <a:lumOff val="15000"/>
                </a:schemeClr>
              </a:buClr>
              <a:buFont typeface="Calibri" pitchFamily="18" charset="0"/>
              <a:buChar char="-"/>
            </a:pPr>
            <a:r>
              <a:rPr lang="en-US" sz="2000" b="1">
                <a:solidFill>
                  <a:schemeClr val="tx1"/>
                </a:solidFill>
                <a:latin typeface="Arial Nova Light"/>
              </a:rPr>
              <a:t>Target Populations</a:t>
            </a:r>
          </a:p>
          <a:p>
            <a:pPr indent="-182880">
              <a:buClr>
                <a:schemeClr val="tx1">
                  <a:lumMod val="85000"/>
                  <a:lumOff val="15000"/>
                </a:schemeClr>
              </a:buClr>
              <a:buFont typeface="Calibri" pitchFamily="18" charset="0"/>
              <a:buChar char="-"/>
            </a:pPr>
            <a:r>
              <a:rPr lang="en-US" sz="2000" b="1">
                <a:solidFill>
                  <a:schemeClr val="tx1"/>
                </a:solidFill>
                <a:latin typeface="Arial Nova Light"/>
              </a:rPr>
              <a:t> Service Categories &amp; Funding Levels</a:t>
            </a:r>
          </a:p>
          <a:p>
            <a:pPr>
              <a:buClr>
                <a:schemeClr val="tx1">
                  <a:lumMod val="85000"/>
                  <a:lumOff val="15000"/>
                </a:schemeClr>
              </a:buClr>
            </a:pPr>
            <a:r>
              <a:rPr lang="en-US" b="1">
                <a:solidFill>
                  <a:schemeClr val="tx1"/>
                </a:solidFill>
                <a:latin typeface="Arial Nova Light"/>
              </a:rPr>
              <a:t>     -   </a:t>
            </a:r>
            <a:r>
              <a:rPr lang="en-US" sz="1800" b="1">
                <a:solidFill>
                  <a:schemeClr val="tx1"/>
                </a:solidFill>
                <a:latin typeface="Arial Nova Light"/>
              </a:rPr>
              <a:t>Access Services</a:t>
            </a:r>
          </a:p>
          <a:p>
            <a:pPr>
              <a:buClr>
                <a:schemeClr val="tx1">
                  <a:lumMod val="85000"/>
                  <a:lumOff val="15000"/>
                </a:schemeClr>
              </a:buClr>
            </a:pPr>
            <a:r>
              <a:rPr lang="en-US" sz="1800" b="1">
                <a:solidFill>
                  <a:schemeClr val="tx1"/>
                </a:solidFill>
                <a:latin typeface="Arial Nova Light"/>
              </a:rPr>
              <a:t>     -   In-Home Services</a:t>
            </a:r>
          </a:p>
          <a:p>
            <a:pPr>
              <a:buClr>
                <a:schemeClr val="tx1">
                  <a:lumMod val="85000"/>
                  <a:lumOff val="15000"/>
                </a:schemeClr>
              </a:buClr>
            </a:pPr>
            <a:r>
              <a:rPr lang="en-US" sz="1800" b="1">
                <a:solidFill>
                  <a:schemeClr val="tx1"/>
                </a:solidFill>
                <a:latin typeface="Arial Nova Light"/>
              </a:rPr>
              <a:t>     -   Community Services</a:t>
            </a:r>
          </a:p>
          <a:p>
            <a:pPr>
              <a:buClr>
                <a:schemeClr val="tx1">
                  <a:lumMod val="85000"/>
                  <a:lumOff val="15000"/>
                </a:schemeClr>
              </a:buClr>
            </a:pPr>
            <a:r>
              <a:rPr lang="en-US" sz="1800" b="1">
                <a:solidFill>
                  <a:schemeClr val="tx1"/>
                </a:solidFill>
                <a:latin typeface="Arial Nova Light"/>
              </a:rPr>
              <a:t>     -   Community Wellness Service Centers</a:t>
            </a:r>
          </a:p>
          <a:p>
            <a:pPr>
              <a:buClr>
                <a:schemeClr val="tx1">
                  <a:lumMod val="85000"/>
                  <a:lumOff val="15000"/>
                </a:schemeClr>
              </a:buClr>
            </a:pPr>
            <a:r>
              <a:rPr lang="en-US" sz="1800" b="1">
                <a:solidFill>
                  <a:schemeClr val="tx1"/>
                </a:solidFill>
                <a:latin typeface="Arial Nova Light"/>
              </a:rPr>
              <a:t>       -   NISC Principles</a:t>
            </a:r>
          </a:p>
          <a:p>
            <a:pPr>
              <a:buClr>
                <a:schemeClr val="tx1">
                  <a:lumMod val="85000"/>
                  <a:lumOff val="15000"/>
                </a:schemeClr>
              </a:buClr>
            </a:pPr>
            <a:r>
              <a:rPr lang="en-US" sz="1800" b="1">
                <a:solidFill>
                  <a:schemeClr val="tx1"/>
                </a:solidFill>
                <a:latin typeface="Arial Nova Light"/>
              </a:rPr>
              <a:t>       -   Non-Evidence-Based/Evidence-Based </a:t>
            </a:r>
          </a:p>
          <a:p>
            <a:pPr>
              <a:buClr>
                <a:schemeClr val="tx1">
                  <a:lumMod val="85000"/>
                  <a:lumOff val="15000"/>
                </a:schemeClr>
              </a:buClr>
            </a:pPr>
            <a:r>
              <a:rPr lang="en-US" sz="1800" b="1">
                <a:solidFill>
                  <a:schemeClr val="tx1"/>
                </a:solidFill>
                <a:latin typeface="Arial Nova Light"/>
              </a:rPr>
              <a:t>       -   Transportation Services (Also Standalone)</a:t>
            </a:r>
          </a:p>
          <a:p>
            <a:r>
              <a:rPr lang="en-US" sz="1800" b="1">
                <a:solidFill>
                  <a:schemeClr val="tx1"/>
                </a:solidFill>
                <a:latin typeface="Arial Nova Light"/>
              </a:rPr>
              <a:t>-   Caregiver Services / Kinship Caregiving</a:t>
            </a:r>
          </a:p>
          <a:p>
            <a:pPr marL="285750" indent="-285750">
              <a:buFont typeface="Calibri" panose="020B0604020202020204" pitchFamily="34" charset="0"/>
              <a:buChar char="-"/>
            </a:pPr>
            <a:r>
              <a:rPr lang="en-US" sz="1800" b="1">
                <a:solidFill>
                  <a:schemeClr val="tx1"/>
                </a:solidFill>
                <a:latin typeface="Arial Nova Light"/>
              </a:rPr>
              <a:t>Respite Care </a:t>
            </a:r>
          </a:p>
          <a:p>
            <a:pPr lvl="1" indent="-182880">
              <a:buClr>
                <a:schemeClr val="tx1">
                  <a:lumMod val="85000"/>
                  <a:lumOff val="15000"/>
                </a:schemeClr>
              </a:buClr>
              <a:buFont typeface="Garamond" pitchFamily="18" charset="0"/>
              <a:buChar char="◦"/>
            </a:pPr>
            <a:endParaRPr lang="en-US" sz="1900" b="1">
              <a:solidFill>
                <a:schemeClr val="tx1"/>
              </a:solidFill>
              <a:latin typeface="Arial Nova Light"/>
            </a:endParaRPr>
          </a:p>
          <a:p>
            <a:pPr indent="-182880">
              <a:buClr>
                <a:schemeClr val="tx1">
                  <a:lumMod val="85000"/>
                  <a:lumOff val="15000"/>
                </a:schemeClr>
              </a:buClr>
              <a:buFont typeface="Calibri" pitchFamily="18" charset="0"/>
              <a:buChar char="-"/>
            </a:pPr>
            <a:endParaRPr lang="en-US" sz="1600">
              <a:solidFill>
                <a:schemeClr val="tx1"/>
              </a:solidFill>
            </a:endParaRPr>
          </a:p>
        </p:txBody>
      </p:sp>
      <p:sp>
        <p:nvSpPr>
          <p:cNvPr id="3" name="Slide Number Placeholder 2">
            <a:extLst>
              <a:ext uri="{FF2B5EF4-FFF2-40B4-BE49-F238E27FC236}">
                <a16:creationId xmlns:a16="http://schemas.microsoft.com/office/drawing/2014/main" id="{50D40D31-4245-CEC6-592B-C4A30E57D3AC}"/>
              </a:ext>
            </a:extLst>
          </p:cNvPr>
          <p:cNvSpPr>
            <a:spLocks noGrp="1"/>
          </p:cNvSpPr>
          <p:nvPr>
            <p:ph type="sldNum" sz="quarter" idx="12"/>
          </p:nvPr>
        </p:nvSpPr>
        <p:spPr/>
        <p:txBody>
          <a:bodyPr/>
          <a:lstStyle/>
          <a:p>
            <a:fld id="{34B7E4EF-A1BD-40F4-AB7B-04F084DD991D}" type="slidenum">
              <a:rPr lang="en-US" smtClean="0"/>
              <a:t>2</a:t>
            </a:fld>
            <a:endParaRPr lang="en-US"/>
          </a:p>
        </p:txBody>
      </p:sp>
    </p:spTree>
    <p:extLst>
      <p:ext uri="{BB962C8B-B14F-4D97-AF65-F5344CB8AC3E}">
        <p14:creationId xmlns:p14="http://schemas.microsoft.com/office/powerpoint/2010/main" val="356329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41C1-3D28-E0C3-85BD-B43B2CE1C76D}"/>
              </a:ext>
            </a:extLst>
          </p:cNvPr>
          <p:cNvSpPr>
            <a:spLocks noGrp="1"/>
          </p:cNvSpPr>
          <p:nvPr>
            <p:ph type="title"/>
          </p:nvPr>
        </p:nvSpPr>
        <p:spPr>
          <a:xfrm>
            <a:off x="1066800" y="428282"/>
            <a:ext cx="10058400" cy="788194"/>
          </a:xfrm>
        </p:spPr>
        <p:txBody>
          <a:bodyPr/>
          <a:lstStyle/>
          <a:p>
            <a:pPr algn="ctr"/>
            <a:r>
              <a:rPr lang="en-US" b="1" i="0">
                <a:latin typeface="Arial Nova"/>
              </a:rPr>
              <a:t>Grant Application</a:t>
            </a:r>
          </a:p>
        </p:txBody>
      </p:sp>
      <p:sp>
        <p:nvSpPr>
          <p:cNvPr id="3" name="Content Placeholder 2">
            <a:extLst>
              <a:ext uri="{FF2B5EF4-FFF2-40B4-BE49-F238E27FC236}">
                <a16:creationId xmlns:a16="http://schemas.microsoft.com/office/drawing/2014/main" id="{D5D15AA6-6A42-B992-411D-509385FB9617}"/>
              </a:ext>
            </a:extLst>
          </p:cNvPr>
          <p:cNvSpPr>
            <a:spLocks noGrp="1"/>
          </p:cNvSpPr>
          <p:nvPr>
            <p:ph idx="1"/>
          </p:nvPr>
        </p:nvSpPr>
        <p:spPr>
          <a:xfrm>
            <a:off x="900113" y="1329213"/>
            <a:ext cx="10617993" cy="4552092"/>
          </a:xfrm>
        </p:spPr>
        <p:txBody>
          <a:bodyPr vert="horz" lIns="91440" tIns="45720" rIns="91440" bIns="45720" rtlCol="0" anchor="t">
            <a:normAutofit/>
          </a:bodyPr>
          <a:lstStyle/>
          <a:p>
            <a:pPr marL="0" indent="0">
              <a:buNone/>
            </a:pPr>
            <a:r>
              <a:rPr lang="en-US" sz="2400" b="1">
                <a:latin typeface="Arial Nova"/>
              </a:rPr>
              <a:t>General Requirements Information  – Signed by Authorized Official</a:t>
            </a:r>
          </a:p>
          <a:p>
            <a:pPr marL="0" indent="0">
              <a:buNone/>
            </a:pPr>
            <a:r>
              <a:rPr lang="en-US" sz="2400" b="1">
                <a:latin typeface="Arial Nova"/>
              </a:rPr>
              <a:t>Section I: Agency Information</a:t>
            </a:r>
            <a:endParaRPr lang="en-US" sz="2400"/>
          </a:p>
          <a:p>
            <a:pPr marL="457200" indent="-457200">
              <a:buAutoNum type="arabicPeriod"/>
            </a:pPr>
            <a:r>
              <a:rPr lang="en-US" sz="2400">
                <a:latin typeface="Arial Nova"/>
              </a:rPr>
              <a:t>Agency Profile</a:t>
            </a:r>
          </a:p>
          <a:p>
            <a:pPr marL="457200" indent="-457200">
              <a:buClr>
                <a:srgbClr val="262626"/>
              </a:buClr>
              <a:buAutoNum type="arabicPeriod"/>
            </a:pPr>
            <a:r>
              <a:rPr lang="en-US" sz="2400">
                <a:latin typeface="Arial Nova"/>
              </a:rPr>
              <a:t>Financial Management</a:t>
            </a:r>
          </a:p>
          <a:p>
            <a:pPr marL="457200" indent="-457200">
              <a:buClr>
                <a:srgbClr val="262626"/>
              </a:buClr>
              <a:buAutoNum type="arabicPeriod"/>
            </a:pPr>
            <a:r>
              <a:rPr lang="en-US" sz="2400">
                <a:latin typeface="Arial Nova"/>
              </a:rPr>
              <a:t>Agency Administration</a:t>
            </a:r>
          </a:p>
          <a:p>
            <a:pPr marL="457200" indent="-457200">
              <a:buClr>
                <a:srgbClr val="262626"/>
              </a:buClr>
              <a:buAutoNum type="arabicPeriod"/>
            </a:pPr>
            <a:r>
              <a:rPr lang="en-US" sz="2400">
                <a:latin typeface="Arial Nova"/>
              </a:rPr>
              <a:t>Client Grievance Procedure</a:t>
            </a:r>
          </a:p>
          <a:p>
            <a:pPr marL="457200" indent="-457200">
              <a:buClr>
                <a:srgbClr val="262626"/>
              </a:buClr>
              <a:buAutoNum type="arabicPeriod"/>
            </a:pPr>
            <a:r>
              <a:rPr lang="en-US" sz="2400">
                <a:latin typeface="Arial Nova"/>
              </a:rPr>
              <a:t>Consultant Services and/or Special Partnerships</a:t>
            </a:r>
          </a:p>
          <a:p>
            <a:pPr marL="0" indent="0">
              <a:buNone/>
            </a:pPr>
            <a:endParaRPr lang="en-US" sz="2400" b="1">
              <a:latin typeface="Arial Nova"/>
            </a:endParaRPr>
          </a:p>
          <a:p>
            <a:pPr marL="0" indent="0">
              <a:buNone/>
            </a:pPr>
            <a:endParaRPr lang="en-US" sz="2400" b="1">
              <a:latin typeface="Arial Nova"/>
            </a:endParaRPr>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09F3B119-A8B5-B034-66E3-F3B2832CA125}"/>
              </a:ext>
            </a:extLst>
          </p:cNvPr>
          <p:cNvSpPr>
            <a:spLocks noGrp="1"/>
          </p:cNvSpPr>
          <p:nvPr>
            <p:ph type="sldNum" sz="quarter" idx="12"/>
          </p:nvPr>
        </p:nvSpPr>
        <p:spPr/>
        <p:txBody>
          <a:bodyPr/>
          <a:lstStyle/>
          <a:p>
            <a:fld id="{34B7E4EF-A1BD-40F4-AB7B-04F084DD991D}" type="slidenum">
              <a:rPr lang="en-US" smtClean="0"/>
              <a:t>20</a:t>
            </a:fld>
            <a:endParaRPr lang="en-US"/>
          </a:p>
        </p:txBody>
      </p:sp>
    </p:spTree>
    <p:extLst>
      <p:ext uri="{BB962C8B-B14F-4D97-AF65-F5344CB8AC3E}">
        <p14:creationId xmlns:p14="http://schemas.microsoft.com/office/powerpoint/2010/main" val="1859792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41C1-3D28-E0C3-85BD-B43B2CE1C76D}"/>
              </a:ext>
            </a:extLst>
          </p:cNvPr>
          <p:cNvSpPr>
            <a:spLocks noGrp="1"/>
          </p:cNvSpPr>
          <p:nvPr>
            <p:ph type="title"/>
          </p:nvPr>
        </p:nvSpPr>
        <p:spPr>
          <a:xfrm>
            <a:off x="1066800" y="428282"/>
            <a:ext cx="10058400" cy="788194"/>
          </a:xfrm>
        </p:spPr>
        <p:txBody>
          <a:bodyPr/>
          <a:lstStyle/>
          <a:p>
            <a:pPr algn="ctr"/>
            <a:r>
              <a:rPr lang="en-US" b="1" i="0">
                <a:latin typeface="Arial Nova"/>
              </a:rPr>
              <a:t>Grant Application</a:t>
            </a:r>
          </a:p>
        </p:txBody>
      </p:sp>
      <p:sp>
        <p:nvSpPr>
          <p:cNvPr id="3" name="Content Placeholder 2">
            <a:extLst>
              <a:ext uri="{FF2B5EF4-FFF2-40B4-BE49-F238E27FC236}">
                <a16:creationId xmlns:a16="http://schemas.microsoft.com/office/drawing/2014/main" id="{D5D15AA6-6A42-B992-411D-509385FB9617}"/>
              </a:ext>
            </a:extLst>
          </p:cNvPr>
          <p:cNvSpPr>
            <a:spLocks noGrp="1"/>
          </p:cNvSpPr>
          <p:nvPr>
            <p:ph idx="1"/>
          </p:nvPr>
        </p:nvSpPr>
        <p:spPr>
          <a:xfrm>
            <a:off x="900113" y="1329213"/>
            <a:ext cx="10617993" cy="4552092"/>
          </a:xfrm>
        </p:spPr>
        <p:txBody>
          <a:bodyPr vert="horz" lIns="91440" tIns="45720" rIns="91440" bIns="45720" rtlCol="0" anchor="t">
            <a:normAutofit fontScale="85000" lnSpcReduction="20000"/>
          </a:bodyPr>
          <a:lstStyle/>
          <a:p>
            <a:pPr marL="0" indent="0">
              <a:buNone/>
            </a:pPr>
            <a:r>
              <a:rPr lang="en-US" sz="2400" b="1">
                <a:latin typeface="Arial Nova"/>
              </a:rPr>
              <a:t>Section II: Program Information*</a:t>
            </a:r>
          </a:p>
          <a:p>
            <a:pPr marL="0" indent="0">
              <a:buNone/>
            </a:pPr>
            <a:r>
              <a:rPr lang="en-US" sz="2400" b="1">
                <a:latin typeface="Arial Nova"/>
              </a:rPr>
              <a:t>Program Narrative</a:t>
            </a:r>
            <a:r>
              <a:rPr lang="en-US" sz="2400">
                <a:latin typeface="Arial Nova"/>
              </a:rPr>
              <a:t> </a:t>
            </a:r>
          </a:p>
          <a:p>
            <a:pPr marL="0" indent="0">
              <a:buNone/>
            </a:pPr>
            <a:r>
              <a:rPr lang="en-US" sz="2400">
                <a:latin typeface="Arial Nova"/>
              </a:rPr>
              <a:t>1. Statement of Need</a:t>
            </a:r>
          </a:p>
          <a:p>
            <a:pPr marL="0" indent="0">
              <a:buNone/>
            </a:pPr>
            <a:r>
              <a:rPr lang="en-US" sz="2400">
                <a:latin typeface="Arial Nova"/>
              </a:rPr>
              <a:t>2</a:t>
            </a:r>
            <a:r>
              <a:rPr lang="en-US" sz="2400" b="1">
                <a:latin typeface="Arial Nova"/>
              </a:rPr>
              <a:t>. </a:t>
            </a:r>
            <a:r>
              <a:rPr lang="en-US" sz="2400">
                <a:latin typeface="Arial Nova"/>
              </a:rPr>
              <a:t>Program/Service Description</a:t>
            </a:r>
          </a:p>
          <a:p>
            <a:pPr marL="0" indent="0">
              <a:buNone/>
            </a:pPr>
            <a:r>
              <a:rPr lang="en-US" sz="2400">
                <a:latin typeface="Arial Nova"/>
              </a:rPr>
              <a:t>3. Program Management/Staffing</a:t>
            </a:r>
          </a:p>
          <a:p>
            <a:pPr marL="0" indent="0">
              <a:buNone/>
            </a:pPr>
            <a:r>
              <a:rPr lang="en-US" sz="2400">
                <a:latin typeface="Arial Nova"/>
              </a:rPr>
              <a:t>4. Program Capacity  </a:t>
            </a:r>
          </a:p>
          <a:p>
            <a:pPr marL="0" indent="0">
              <a:buNone/>
            </a:pPr>
            <a:r>
              <a:rPr lang="en-US" sz="2400">
                <a:latin typeface="Arial Nova"/>
              </a:rPr>
              <a:t>5. Goal, Objectives, Outcomes Work Plan (with Flow Chart and/or Logic Model, if relevant)</a:t>
            </a:r>
          </a:p>
          <a:p>
            <a:pPr marL="0" indent="0">
              <a:buNone/>
            </a:pPr>
            <a:r>
              <a:rPr lang="en-US" sz="2400">
                <a:latin typeface="Arial Nova"/>
              </a:rPr>
              <a:t>6. Sustainability Plan &amp; Procurement of Other Resources</a:t>
            </a:r>
          </a:p>
          <a:p>
            <a:pPr marL="0" indent="0">
              <a:buNone/>
            </a:pPr>
            <a:endParaRPr lang="en-US" sz="2400">
              <a:latin typeface="Arial Nova"/>
            </a:endParaRPr>
          </a:p>
          <a:p>
            <a:pPr marL="0" indent="0">
              <a:buNone/>
            </a:pPr>
            <a:r>
              <a:rPr lang="en-US" sz="2000" b="1">
                <a:latin typeface="Arial Nova"/>
              </a:rPr>
              <a:t>*If applying for more than one service, submit one Program Information section, but label information shared by service category within each of the six sections.  This will help reviewers score each application submitted.</a:t>
            </a:r>
          </a:p>
          <a:p>
            <a:pPr marL="0" indent="0">
              <a:buClr>
                <a:srgbClr val="262626"/>
              </a:buClr>
              <a:buNone/>
            </a:pPr>
            <a:endParaRPr lang="en-US" sz="2400">
              <a:latin typeface="Arial Nova"/>
            </a:endParaRPr>
          </a:p>
          <a:p>
            <a:pPr marL="0" indent="0">
              <a:buNone/>
            </a:pPr>
            <a:endParaRPr lang="en-US" sz="2400" b="1">
              <a:latin typeface="Arial Nova"/>
            </a:endParaRPr>
          </a:p>
          <a:p>
            <a:pPr marL="0" indent="0">
              <a:buNone/>
            </a:pPr>
            <a:endParaRPr lang="en-US" sz="2400" b="1">
              <a:latin typeface="Arial Nova"/>
            </a:endParaRPr>
          </a:p>
          <a:p>
            <a:pPr marL="0" indent="0">
              <a:buNone/>
            </a:pPr>
            <a:endParaRPr lang="en-US" sz="2400" b="1">
              <a:latin typeface="Arial Nova"/>
            </a:endParaRPr>
          </a:p>
          <a:p>
            <a:pPr marL="0" indent="0">
              <a:buNone/>
            </a:pPr>
            <a:endParaRPr lang="en-US" sz="2400" b="1">
              <a:latin typeface="Arial Nova"/>
            </a:endParaRPr>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8779C098-FEC3-D236-A669-0E94AAC028C3}"/>
              </a:ext>
            </a:extLst>
          </p:cNvPr>
          <p:cNvSpPr>
            <a:spLocks noGrp="1"/>
          </p:cNvSpPr>
          <p:nvPr>
            <p:ph type="sldNum" sz="quarter" idx="12"/>
          </p:nvPr>
        </p:nvSpPr>
        <p:spPr/>
        <p:txBody>
          <a:bodyPr/>
          <a:lstStyle/>
          <a:p>
            <a:fld id="{34B7E4EF-A1BD-40F4-AB7B-04F084DD991D}" type="slidenum">
              <a:rPr lang="en-US" smtClean="0"/>
              <a:t>21</a:t>
            </a:fld>
            <a:endParaRPr lang="en-US"/>
          </a:p>
        </p:txBody>
      </p:sp>
    </p:spTree>
    <p:extLst>
      <p:ext uri="{BB962C8B-B14F-4D97-AF65-F5344CB8AC3E}">
        <p14:creationId xmlns:p14="http://schemas.microsoft.com/office/powerpoint/2010/main" val="3802980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CBE3-7F43-505E-179F-D094A6C9C6DA}"/>
              </a:ext>
            </a:extLst>
          </p:cNvPr>
          <p:cNvSpPr>
            <a:spLocks noGrp="1"/>
          </p:cNvSpPr>
          <p:nvPr>
            <p:ph type="title"/>
          </p:nvPr>
        </p:nvSpPr>
        <p:spPr/>
        <p:txBody>
          <a:bodyPr/>
          <a:lstStyle/>
          <a:p>
            <a:r>
              <a:rPr lang="en-US" i="0">
                <a:latin typeface="Abadi" panose="020B0604020104020204" pitchFamily="34" charset="0"/>
              </a:rPr>
              <a:t>Targeting Requirements</a:t>
            </a:r>
          </a:p>
        </p:txBody>
      </p:sp>
      <p:sp>
        <p:nvSpPr>
          <p:cNvPr id="3" name="Content Placeholder 2">
            <a:extLst>
              <a:ext uri="{FF2B5EF4-FFF2-40B4-BE49-F238E27FC236}">
                <a16:creationId xmlns:a16="http://schemas.microsoft.com/office/drawing/2014/main" id="{0D962B67-2E90-41F7-EDD8-95115CBE878A}"/>
              </a:ext>
            </a:extLst>
          </p:cNvPr>
          <p:cNvSpPr>
            <a:spLocks noGrp="1"/>
          </p:cNvSpPr>
          <p:nvPr>
            <p:ph idx="1"/>
          </p:nvPr>
        </p:nvSpPr>
        <p:spPr/>
        <p:txBody>
          <a:bodyPr>
            <a:normAutofit fontScale="92500" lnSpcReduction="10000"/>
          </a:bodyPr>
          <a:lstStyle/>
          <a:p>
            <a:pPr marL="457200" indent="-457200">
              <a:buAutoNum type="arabicPeriod"/>
            </a:pPr>
            <a:r>
              <a:rPr lang="en-US" sz="2400">
                <a:latin typeface="Abadi" panose="020B0604020104020204" pitchFamily="34" charset="0"/>
              </a:rPr>
              <a:t>Contracted providers are required to target participants with the greatest social and economic need with an emphasis on low-income and/or minority individuals.</a:t>
            </a:r>
          </a:p>
          <a:p>
            <a:pPr marL="457200" indent="-457200">
              <a:buAutoNum type="arabicPeriod"/>
            </a:pPr>
            <a:r>
              <a:rPr lang="en-US" sz="2400">
                <a:latin typeface="Abadi" panose="020B0604020104020204" pitchFamily="34" charset="0"/>
              </a:rPr>
              <a:t>Participants cannot be denied or provided with limited services because of income or financial status. Key factors for prioritizing clients include: 1) social need; 2) functional need and economic need.</a:t>
            </a:r>
          </a:p>
          <a:p>
            <a:pPr marL="457200" indent="-457200">
              <a:buAutoNum type="arabicPeriod"/>
            </a:pPr>
            <a:r>
              <a:rPr lang="en-US" sz="2400">
                <a:latin typeface="Abadi" panose="020B0604020104020204" pitchFamily="34" charset="0"/>
              </a:rPr>
              <a:t>Contractors must have a written list of persons who seek services from a priority service category.</a:t>
            </a:r>
          </a:p>
          <a:p>
            <a:pPr marL="457200" indent="-457200">
              <a:buAutoNum type="arabicPeriod"/>
            </a:pPr>
            <a:r>
              <a:rPr lang="en-US" sz="2400">
                <a:latin typeface="Abadi" panose="020B0604020104020204" pitchFamily="34" charset="0"/>
              </a:rPr>
              <a:t>Contractor should use appropriate branding guide and logo and attribute funding to the Detroit Area Agency on Aging on marketing materials.</a:t>
            </a:r>
          </a:p>
          <a:p>
            <a:pPr>
              <a:buFont typeface="Arial" panose="020B0604020202020204" pitchFamily="34" charset="0"/>
              <a:buChar char="•"/>
            </a:pPr>
            <a:endParaRPr lang="en-US" sz="2400"/>
          </a:p>
          <a:p>
            <a:pPr>
              <a:buFont typeface="Arial" panose="020B0604020202020204" pitchFamily="34" charset="0"/>
              <a:buChar char="•"/>
            </a:pPr>
            <a:endParaRPr lang="en-US" sz="2400"/>
          </a:p>
        </p:txBody>
      </p:sp>
      <p:sp>
        <p:nvSpPr>
          <p:cNvPr id="4" name="Slide Number Placeholder 3">
            <a:extLst>
              <a:ext uri="{FF2B5EF4-FFF2-40B4-BE49-F238E27FC236}">
                <a16:creationId xmlns:a16="http://schemas.microsoft.com/office/drawing/2014/main" id="{C9A28E54-FB62-0347-9E7B-809851EC15D2}"/>
              </a:ext>
            </a:extLst>
          </p:cNvPr>
          <p:cNvSpPr>
            <a:spLocks noGrp="1"/>
          </p:cNvSpPr>
          <p:nvPr>
            <p:ph type="sldNum" sz="quarter" idx="12"/>
          </p:nvPr>
        </p:nvSpPr>
        <p:spPr/>
        <p:txBody>
          <a:bodyPr/>
          <a:lstStyle/>
          <a:p>
            <a:fld id="{34B7E4EF-A1BD-40F4-AB7B-04F084DD991D}" type="slidenum">
              <a:rPr lang="en-US" smtClean="0"/>
              <a:t>22</a:t>
            </a:fld>
            <a:endParaRPr lang="en-US"/>
          </a:p>
        </p:txBody>
      </p:sp>
    </p:spTree>
    <p:extLst>
      <p:ext uri="{BB962C8B-B14F-4D97-AF65-F5344CB8AC3E}">
        <p14:creationId xmlns:p14="http://schemas.microsoft.com/office/powerpoint/2010/main" val="3771608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41C1-3D28-E0C3-85BD-B43B2CE1C76D}"/>
              </a:ext>
            </a:extLst>
          </p:cNvPr>
          <p:cNvSpPr>
            <a:spLocks noGrp="1"/>
          </p:cNvSpPr>
          <p:nvPr>
            <p:ph type="title"/>
          </p:nvPr>
        </p:nvSpPr>
        <p:spPr>
          <a:xfrm>
            <a:off x="1066800" y="428282"/>
            <a:ext cx="10058400" cy="788194"/>
          </a:xfrm>
        </p:spPr>
        <p:txBody>
          <a:bodyPr/>
          <a:lstStyle/>
          <a:p>
            <a:pPr algn="ctr"/>
            <a:r>
              <a:rPr lang="en-US" b="1" i="0">
                <a:latin typeface="Arial Nova"/>
              </a:rPr>
              <a:t>Grant Application</a:t>
            </a:r>
          </a:p>
        </p:txBody>
      </p:sp>
      <p:sp>
        <p:nvSpPr>
          <p:cNvPr id="3" name="Content Placeholder 2">
            <a:extLst>
              <a:ext uri="{FF2B5EF4-FFF2-40B4-BE49-F238E27FC236}">
                <a16:creationId xmlns:a16="http://schemas.microsoft.com/office/drawing/2014/main" id="{D5D15AA6-6A42-B992-411D-509385FB9617}"/>
              </a:ext>
            </a:extLst>
          </p:cNvPr>
          <p:cNvSpPr>
            <a:spLocks noGrp="1"/>
          </p:cNvSpPr>
          <p:nvPr>
            <p:ph idx="1"/>
          </p:nvPr>
        </p:nvSpPr>
        <p:spPr>
          <a:xfrm>
            <a:off x="900113" y="1329213"/>
            <a:ext cx="10617993" cy="4552092"/>
          </a:xfrm>
        </p:spPr>
        <p:txBody>
          <a:bodyPr vert="horz" lIns="91440" tIns="45720" rIns="91440" bIns="45720" rtlCol="0" anchor="t">
            <a:normAutofit lnSpcReduction="10000"/>
          </a:bodyPr>
          <a:lstStyle/>
          <a:p>
            <a:pPr marL="0" indent="0">
              <a:buNone/>
            </a:pPr>
            <a:r>
              <a:rPr lang="en-US" sz="2800" b="1">
                <a:latin typeface="Arial Nova"/>
              </a:rPr>
              <a:t>Section III: Budget</a:t>
            </a:r>
          </a:p>
          <a:p>
            <a:pPr marL="342900" indent="-342900"/>
            <a:r>
              <a:rPr lang="en-US" sz="2800">
                <a:latin typeface="Arial Nova"/>
              </a:rPr>
              <a:t> Line-Item Budget </a:t>
            </a:r>
          </a:p>
          <a:p>
            <a:pPr marL="342900" indent="-342900">
              <a:buClr>
                <a:srgbClr val="262626"/>
              </a:buClr>
            </a:pPr>
            <a:r>
              <a:rPr lang="en-US" sz="2800">
                <a:latin typeface="Arial Nova"/>
              </a:rPr>
              <a:t> Unit Cost Form (Fee-for-Service) </a:t>
            </a:r>
          </a:p>
          <a:p>
            <a:pPr marL="342900" indent="-342900">
              <a:buClr>
                <a:srgbClr val="262626"/>
              </a:buClr>
            </a:pPr>
            <a:r>
              <a:rPr lang="en-US" sz="2800">
                <a:latin typeface="Arial Nova"/>
              </a:rPr>
              <a:t>Must sign the forms requested – Authorized Official.</a:t>
            </a:r>
          </a:p>
          <a:p>
            <a:pPr marL="0" indent="0">
              <a:buClr>
                <a:srgbClr val="262626"/>
              </a:buClr>
              <a:buNone/>
            </a:pPr>
            <a:endParaRPr lang="en-US" sz="2400">
              <a:highlight>
                <a:srgbClr val="FFFF00"/>
              </a:highlight>
              <a:latin typeface="Arial Nova"/>
            </a:endParaRPr>
          </a:p>
          <a:p>
            <a:pPr marL="0" indent="0">
              <a:buClr>
                <a:srgbClr val="262626"/>
              </a:buClr>
              <a:buNone/>
            </a:pPr>
            <a:r>
              <a:rPr lang="en-US" sz="2400">
                <a:latin typeface="Arial Nova"/>
              </a:rPr>
              <a:t>*Budget form must be signed by authorized official. Reference Budget </a:t>
            </a:r>
          </a:p>
          <a:p>
            <a:pPr marL="0" indent="0">
              <a:buClr>
                <a:srgbClr val="262626"/>
              </a:buClr>
              <a:buNone/>
            </a:pPr>
            <a:r>
              <a:rPr lang="en-US" sz="2400">
                <a:latin typeface="Arial Nova"/>
              </a:rPr>
              <a:t>  Instructions.</a:t>
            </a:r>
          </a:p>
          <a:p>
            <a:pPr marL="0" indent="0">
              <a:buClr>
                <a:srgbClr val="262626"/>
              </a:buClr>
              <a:buNone/>
            </a:pPr>
            <a:r>
              <a:rPr lang="en-US" sz="2400">
                <a:latin typeface="Arial Nova"/>
              </a:rPr>
              <a:t>** Review application against proposal checklist and RFP score sheet for quality check</a:t>
            </a:r>
          </a:p>
          <a:p>
            <a:pPr marL="342900" indent="-342900">
              <a:buClr>
                <a:srgbClr val="262626"/>
              </a:buClr>
            </a:pPr>
            <a:endParaRPr lang="en-US" sz="2400">
              <a:latin typeface="Arial Nova"/>
            </a:endParaRPr>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FB0E4E62-09F0-F83D-4753-CF2DA63D8021}"/>
              </a:ext>
            </a:extLst>
          </p:cNvPr>
          <p:cNvSpPr>
            <a:spLocks noGrp="1"/>
          </p:cNvSpPr>
          <p:nvPr>
            <p:ph type="sldNum" sz="quarter" idx="12"/>
          </p:nvPr>
        </p:nvSpPr>
        <p:spPr/>
        <p:txBody>
          <a:bodyPr/>
          <a:lstStyle/>
          <a:p>
            <a:fld id="{34B7E4EF-A1BD-40F4-AB7B-04F084DD991D}" type="slidenum">
              <a:rPr lang="en-US" smtClean="0"/>
              <a:t>23</a:t>
            </a:fld>
            <a:endParaRPr lang="en-US"/>
          </a:p>
        </p:txBody>
      </p:sp>
    </p:spTree>
    <p:extLst>
      <p:ext uri="{BB962C8B-B14F-4D97-AF65-F5344CB8AC3E}">
        <p14:creationId xmlns:p14="http://schemas.microsoft.com/office/powerpoint/2010/main" val="1794720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F5920-5B43-68A0-54A0-A859E8748316}"/>
              </a:ext>
            </a:extLst>
          </p:cNvPr>
          <p:cNvSpPr>
            <a:spLocks noGrp="1"/>
          </p:cNvSpPr>
          <p:nvPr>
            <p:ph type="title"/>
          </p:nvPr>
        </p:nvSpPr>
        <p:spPr/>
        <p:txBody>
          <a:bodyPr>
            <a:normAutofit fontScale="90000"/>
          </a:bodyPr>
          <a:lstStyle/>
          <a:p>
            <a:pPr algn="ctr"/>
            <a:r>
              <a:rPr lang="en-US" b="1" i="0">
                <a:latin typeface="Arial Nova"/>
              </a:rPr>
              <a:t>Budgets &amp; Unit Cost Fee-for-Service</a:t>
            </a:r>
          </a:p>
        </p:txBody>
      </p:sp>
      <p:sp>
        <p:nvSpPr>
          <p:cNvPr id="3" name="Text Placeholder 2">
            <a:extLst>
              <a:ext uri="{FF2B5EF4-FFF2-40B4-BE49-F238E27FC236}">
                <a16:creationId xmlns:a16="http://schemas.microsoft.com/office/drawing/2014/main" id="{9F1E6D04-F331-C046-B13A-74884DB29913}"/>
              </a:ext>
            </a:extLst>
          </p:cNvPr>
          <p:cNvSpPr>
            <a:spLocks noGrp="1"/>
          </p:cNvSpPr>
          <p:nvPr>
            <p:ph type="body" idx="1"/>
          </p:nvPr>
        </p:nvSpPr>
        <p:spPr/>
        <p:txBody>
          <a:bodyPr>
            <a:normAutofit/>
          </a:bodyPr>
          <a:lstStyle/>
          <a:p>
            <a:r>
              <a:rPr lang="en-US" sz="2400">
                <a:latin typeface="Arial Nova"/>
              </a:rPr>
              <a:t>Line-Item Budget</a:t>
            </a:r>
          </a:p>
        </p:txBody>
      </p:sp>
      <p:sp>
        <p:nvSpPr>
          <p:cNvPr id="4" name="Content Placeholder 3">
            <a:extLst>
              <a:ext uri="{FF2B5EF4-FFF2-40B4-BE49-F238E27FC236}">
                <a16:creationId xmlns:a16="http://schemas.microsoft.com/office/drawing/2014/main" id="{5A51B9B6-82FD-120A-5F84-BD7934390F8D}"/>
              </a:ext>
            </a:extLst>
          </p:cNvPr>
          <p:cNvSpPr>
            <a:spLocks noGrp="1"/>
          </p:cNvSpPr>
          <p:nvPr>
            <p:ph sz="half" idx="2"/>
          </p:nvPr>
        </p:nvSpPr>
        <p:spPr/>
        <p:txBody>
          <a:bodyPr vert="horz" lIns="91440" tIns="45720" rIns="91440" bIns="45720" rtlCol="0" anchor="t">
            <a:normAutofit/>
          </a:bodyPr>
          <a:lstStyle/>
          <a:p>
            <a:pPr>
              <a:lnSpc>
                <a:spcPct val="90000"/>
              </a:lnSpc>
              <a:spcBef>
                <a:spcPts val="1000"/>
              </a:spcBef>
              <a:buFont typeface="Wingdings,Sans-Serif" pitchFamily="18" charset="0"/>
              <a:buChar char="§"/>
            </a:pPr>
            <a:r>
              <a:rPr lang="en-US" sz="2800" b="1">
                <a:latin typeface="Calibri"/>
                <a:ea typeface="+mn-lt"/>
                <a:cs typeface="+mn-lt"/>
              </a:rPr>
              <a:t>Local Match </a:t>
            </a:r>
            <a:r>
              <a:rPr lang="en-US" sz="2800">
                <a:latin typeface="Calibri"/>
                <a:ea typeface="+mn-lt"/>
                <a:cs typeface="+mn-lt"/>
              </a:rPr>
              <a:t>- </a:t>
            </a:r>
            <a:r>
              <a:rPr lang="en-US" sz="2800" b="1">
                <a:solidFill>
                  <a:srgbClr val="FF0000"/>
                </a:solidFill>
                <a:latin typeface="Calibri"/>
                <a:ea typeface="+mn-lt"/>
                <a:cs typeface="+mn-lt"/>
              </a:rPr>
              <a:t>10%</a:t>
            </a:r>
            <a:r>
              <a:rPr lang="en-US" sz="2800">
                <a:latin typeface="Calibri"/>
                <a:ea typeface="+mn-lt"/>
                <a:cs typeface="+mn-lt"/>
              </a:rPr>
              <a:t> for new organizations and </a:t>
            </a:r>
            <a:r>
              <a:rPr lang="en-US" sz="2800" b="1">
                <a:solidFill>
                  <a:srgbClr val="FF0000"/>
                </a:solidFill>
                <a:latin typeface="Calibri"/>
                <a:ea typeface="+mn-lt"/>
                <a:cs typeface="+mn-lt"/>
              </a:rPr>
              <a:t>15% </a:t>
            </a:r>
            <a:r>
              <a:rPr lang="en-US" sz="2800">
                <a:latin typeface="Calibri"/>
                <a:ea typeface="+mn-lt"/>
                <a:cs typeface="+mn-lt"/>
              </a:rPr>
              <a:t>for funded organizations.</a:t>
            </a:r>
          </a:p>
          <a:p>
            <a:pPr>
              <a:lnSpc>
                <a:spcPct val="90000"/>
              </a:lnSpc>
              <a:spcBef>
                <a:spcPts val="1000"/>
              </a:spcBef>
              <a:buClr>
                <a:srgbClr val="262626"/>
              </a:buClr>
              <a:buFont typeface="Wingdings,Sans-Serif" pitchFamily="18" charset="0"/>
              <a:buChar char="§"/>
            </a:pPr>
            <a:r>
              <a:rPr lang="en-US" sz="2800">
                <a:latin typeface="Calibri"/>
                <a:ea typeface="+mn-lt"/>
                <a:cs typeface="+mn-lt"/>
              </a:rPr>
              <a:t>Grant funds must be matched with </a:t>
            </a:r>
            <a:r>
              <a:rPr lang="en-US" sz="2800" b="1">
                <a:solidFill>
                  <a:srgbClr val="FF0000"/>
                </a:solidFill>
                <a:latin typeface="Calibri"/>
                <a:ea typeface="+mn-lt"/>
                <a:cs typeface="+mn-lt"/>
              </a:rPr>
              <a:t>5% </a:t>
            </a:r>
            <a:r>
              <a:rPr lang="en-US" sz="2800">
                <a:latin typeface="Calibri"/>
                <a:ea typeface="+mn-lt"/>
                <a:cs typeface="+mn-lt"/>
              </a:rPr>
              <a:t>of </a:t>
            </a:r>
            <a:r>
              <a:rPr lang="en-US" sz="2800" b="1">
                <a:latin typeface="Calibri"/>
                <a:ea typeface="+mn-lt"/>
                <a:cs typeface="+mn-lt"/>
              </a:rPr>
              <a:t>program income. </a:t>
            </a:r>
            <a:endParaRPr lang="en-US" sz="2800">
              <a:latin typeface="Calibri"/>
            </a:endParaRPr>
          </a:p>
        </p:txBody>
      </p:sp>
      <p:sp>
        <p:nvSpPr>
          <p:cNvPr id="5" name="Text Placeholder 4">
            <a:extLst>
              <a:ext uri="{FF2B5EF4-FFF2-40B4-BE49-F238E27FC236}">
                <a16:creationId xmlns:a16="http://schemas.microsoft.com/office/drawing/2014/main" id="{973510AA-E40C-906D-3A33-64BE1649E7EA}"/>
              </a:ext>
            </a:extLst>
          </p:cNvPr>
          <p:cNvSpPr>
            <a:spLocks noGrp="1"/>
          </p:cNvSpPr>
          <p:nvPr>
            <p:ph type="body" sz="quarter" idx="3"/>
          </p:nvPr>
        </p:nvSpPr>
        <p:spPr>
          <a:xfrm>
            <a:off x="5839587" y="2014803"/>
            <a:ext cx="5187314" cy="640080"/>
          </a:xfrm>
        </p:spPr>
        <p:txBody>
          <a:bodyPr>
            <a:noAutofit/>
          </a:bodyPr>
          <a:lstStyle/>
          <a:p>
            <a:pPr algn="ctr"/>
            <a:r>
              <a:rPr lang="en-US" sz="2400">
                <a:latin typeface="Arial Nova" panose="020B0504020202020204" pitchFamily="34" charset="0"/>
                <a:cs typeface="Calibri"/>
              </a:rPr>
              <a:t>Unit Cost Analysis Form</a:t>
            </a:r>
          </a:p>
        </p:txBody>
      </p:sp>
      <p:sp>
        <p:nvSpPr>
          <p:cNvPr id="6" name="Content Placeholder 5">
            <a:extLst>
              <a:ext uri="{FF2B5EF4-FFF2-40B4-BE49-F238E27FC236}">
                <a16:creationId xmlns:a16="http://schemas.microsoft.com/office/drawing/2014/main" id="{B9E198EA-D211-40EC-09E3-54B3084F6BCD}"/>
              </a:ext>
            </a:extLst>
          </p:cNvPr>
          <p:cNvSpPr>
            <a:spLocks noGrp="1"/>
          </p:cNvSpPr>
          <p:nvPr>
            <p:ph sz="quarter" idx="4"/>
          </p:nvPr>
        </p:nvSpPr>
        <p:spPr>
          <a:xfrm>
            <a:off x="6458712" y="2792471"/>
            <a:ext cx="5020627" cy="3164509"/>
          </a:xfrm>
        </p:spPr>
        <p:txBody>
          <a:bodyPr vert="horz" lIns="91440" tIns="45720" rIns="91440" bIns="45720" rtlCol="0" anchor="t">
            <a:normAutofit/>
          </a:bodyPr>
          <a:lstStyle/>
          <a:p>
            <a:pPr>
              <a:lnSpc>
                <a:spcPct val="90000"/>
              </a:lnSpc>
              <a:spcBef>
                <a:spcPts val="1000"/>
              </a:spcBef>
              <a:buFont typeface="Wingdings,Sans-Serif" pitchFamily="18" charset="0"/>
              <a:buChar char="§"/>
            </a:pPr>
            <a:r>
              <a:rPr lang="en-US" sz="2400">
                <a:latin typeface="Arial Nova"/>
              </a:rPr>
              <a:t>Note Projected Clients &amp; Units</a:t>
            </a:r>
          </a:p>
          <a:p>
            <a:pPr>
              <a:lnSpc>
                <a:spcPct val="90000"/>
              </a:lnSpc>
              <a:spcBef>
                <a:spcPts val="1000"/>
              </a:spcBef>
              <a:buClr>
                <a:srgbClr val="262626"/>
              </a:buClr>
              <a:buFont typeface="Wingdings,Sans-Serif" pitchFamily="18" charset="0"/>
              <a:buChar char="§"/>
            </a:pPr>
            <a:r>
              <a:rPr lang="en-US" sz="2400">
                <a:latin typeface="Arial Nova"/>
              </a:rPr>
              <a:t>Contracted Units X Grant Award = Grant Award</a:t>
            </a:r>
            <a:endParaRPr lang="en-US"/>
          </a:p>
          <a:p>
            <a:pPr>
              <a:lnSpc>
                <a:spcPct val="90000"/>
              </a:lnSpc>
              <a:spcBef>
                <a:spcPts val="1000"/>
              </a:spcBef>
              <a:buClr>
                <a:srgbClr val="262626"/>
              </a:buClr>
              <a:buFont typeface="Wingdings,Sans-Serif" pitchFamily="18" charset="0"/>
              <a:buChar char="§"/>
            </a:pPr>
            <a:r>
              <a:rPr lang="en-US" sz="2400">
                <a:latin typeface="Arial Nova"/>
              </a:rPr>
              <a:t>Add Required</a:t>
            </a:r>
            <a:r>
              <a:rPr lang="en-US" sz="2400" b="1">
                <a:latin typeface="Arial Nova"/>
              </a:rPr>
              <a:t> </a:t>
            </a:r>
            <a:r>
              <a:rPr lang="en-US" sz="2400" b="1">
                <a:solidFill>
                  <a:srgbClr val="FF0000"/>
                </a:solidFill>
                <a:latin typeface="Arial Nova"/>
              </a:rPr>
              <a:t>15%*</a:t>
            </a:r>
            <a:r>
              <a:rPr lang="en-US" sz="2400" b="1">
                <a:latin typeface="Arial Nova"/>
              </a:rPr>
              <a:t> Local Match</a:t>
            </a:r>
          </a:p>
          <a:p>
            <a:pPr>
              <a:lnSpc>
                <a:spcPct val="90000"/>
              </a:lnSpc>
              <a:spcBef>
                <a:spcPts val="1000"/>
              </a:spcBef>
              <a:buClr>
                <a:srgbClr val="262626"/>
              </a:buClr>
              <a:buFont typeface="Wingdings,Sans-Serif" pitchFamily="18" charset="0"/>
              <a:buChar char="§"/>
            </a:pPr>
            <a:r>
              <a:rPr lang="en-US" sz="2400" b="1">
                <a:latin typeface="Arial Nova"/>
              </a:rPr>
              <a:t>Add</a:t>
            </a:r>
            <a:r>
              <a:rPr lang="en-US" sz="2400" b="1">
                <a:solidFill>
                  <a:srgbClr val="FF0000"/>
                </a:solidFill>
                <a:latin typeface="Arial Nova"/>
              </a:rPr>
              <a:t> 5%</a:t>
            </a:r>
            <a:r>
              <a:rPr lang="en-US" sz="2400" b="1">
                <a:latin typeface="Arial Nova"/>
              </a:rPr>
              <a:t> Program Income</a:t>
            </a:r>
          </a:p>
          <a:p>
            <a:pPr>
              <a:lnSpc>
                <a:spcPct val="90000"/>
              </a:lnSpc>
              <a:spcBef>
                <a:spcPts val="1000"/>
              </a:spcBef>
              <a:buClr>
                <a:srgbClr val="262626"/>
              </a:buClr>
              <a:buFont typeface="Wingdings,Sans-Serif" pitchFamily="18" charset="0"/>
              <a:buChar char="§"/>
            </a:pPr>
            <a:r>
              <a:rPr lang="en-US" sz="2400" b="1">
                <a:latin typeface="Arial Nova"/>
              </a:rPr>
              <a:t>Should Equal Total Budget</a:t>
            </a:r>
          </a:p>
        </p:txBody>
      </p:sp>
      <p:sp>
        <p:nvSpPr>
          <p:cNvPr id="7" name="TextBox 6">
            <a:extLst>
              <a:ext uri="{FF2B5EF4-FFF2-40B4-BE49-F238E27FC236}">
                <a16:creationId xmlns:a16="http://schemas.microsoft.com/office/drawing/2014/main" id="{520C174D-3665-75FB-162D-28FFCA34EADF}"/>
              </a:ext>
            </a:extLst>
          </p:cNvPr>
          <p:cNvSpPr txBox="1"/>
          <p:nvPr/>
        </p:nvSpPr>
        <p:spPr>
          <a:xfrm>
            <a:off x="853679" y="5634245"/>
            <a:ext cx="985242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latin typeface="Calibri"/>
                <a:cs typeface="Calibri"/>
              </a:rPr>
              <a:t>10% Local Match for New Organizations and 15% for funded organizations.</a:t>
            </a:r>
            <a:endParaRPr lang="en-US"/>
          </a:p>
        </p:txBody>
      </p:sp>
      <p:sp>
        <p:nvSpPr>
          <p:cNvPr id="8" name="Slide Number Placeholder 7">
            <a:extLst>
              <a:ext uri="{FF2B5EF4-FFF2-40B4-BE49-F238E27FC236}">
                <a16:creationId xmlns:a16="http://schemas.microsoft.com/office/drawing/2014/main" id="{58818D03-A996-13F9-9A48-D44B6765EAF1}"/>
              </a:ext>
            </a:extLst>
          </p:cNvPr>
          <p:cNvSpPr>
            <a:spLocks noGrp="1"/>
          </p:cNvSpPr>
          <p:nvPr>
            <p:ph type="sldNum" sz="quarter" idx="12"/>
          </p:nvPr>
        </p:nvSpPr>
        <p:spPr/>
        <p:txBody>
          <a:bodyPr/>
          <a:lstStyle/>
          <a:p>
            <a:fld id="{34B7E4EF-A1BD-40F4-AB7B-04F084DD991D}" type="slidenum">
              <a:rPr lang="en-US" smtClean="0"/>
              <a:t>24</a:t>
            </a:fld>
            <a:endParaRPr lang="en-US"/>
          </a:p>
        </p:txBody>
      </p:sp>
    </p:spTree>
    <p:extLst>
      <p:ext uri="{BB962C8B-B14F-4D97-AF65-F5344CB8AC3E}">
        <p14:creationId xmlns:p14="http://schemas.microsoft.com/office/powerpoint/2010/main" val="2085018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A2E5A-49EF-19EC-D60F-2DF5823B8D30}"/>
              </a:ext>
            </a:extLst>
          </p:cNvPr>
          <p:cNvSpPr>
            <a:spLocks noGrp="1"/>
          </p:cNvSpPr>
          <p:nvPr>
            <p:ph type="title"/>
          </p:nvPr>
        </p:nvSpPr>
        <p:spPr>
          <a:xfrm>
            <a:off x="1066800" y="457200"/>
            <a:ext cx="10045909" cy="638355"/>
          </a:xfrm>
        </p:spPr>
        <p:txBody>
          <a:bodyPr>
            <a:noAutofit/>
          </a:bodyPr>
          <a:lstStyle/>
          <a:p>
            <a:pPr algn="ctr"/>
            <a:r>
              <a:rPr lang="en-US" sz="4000" b="1" i="0">
                <a:latin typeface="Arial Nova"/>
              </a:rPr>
              <a:t>Section I Attachments</a:t>
            </a:r>
          </a:p>
        </p:txBody>
      </p:sp>
      <p:sp>
        <p:nvSpPr>
          <p:cNvPr id="4" name="Content Placeholder 3">
            <a:extLst>
              <a:ext uri="{FF2B5EF4-FFF2-40B4-BE49-F238E27FC236}">
                <a16:creationId xmlns:a16="http://schemas.microsoft.com/office/drawing/2014/main" id="{A5179E2B-6C8D-86F0-F9BA-BC8C5DEF0D53}"/>
              </a:ext>
            </a:extLst>
          </p:cNvPr>
          <p:cNvSpPr>
            <a:spLocks noGrp="1"/>
          </p:cNvSpPr>
          <p:nvPr>
            <p:ph sz="half" idx="2"/>
          </p:nvPr>
        </p:nvSpPr>
        <p:spPr>
          <a:xfrm>
            <a:off x="540709" y="1095554"/>
            <a:ext cx="5394265" cy="4939485"/>
          </a:xfrm>
        </p:spPr>
        <p:txBody>
          <a:bodyPr vert="horz" lIns="91440" tIns="45720" rIns="91440" bIns="45720" rtlCol="0" anchor="t">
            <a:noAutofit/>
          </a:bodyPr>
          <a:lstStyle/>
          <a:p>
            <a:pPr algn="just"/>
            <a:r>
              <a:rPr lang="en-US" sz="1900" b="1">
                <a:latin typeface="Calibri"/>
                <a:ea typeface="Calibri"/>
                <a:cs typeface="Calibri"/>
              </a:rPr>
              <a:t>Front Page: </a:t>
            </a:r>
            <a:r>
              <a:rPr lang="en-US" sz="1900">
                <a:latin typeface="Calibri"/>
                <a:ea typeface="Calibri"/>
                <a:cs typeface="Calibri"/>
              </a:rPr>
              <a:t>Completed Pre-Screening Checklist</a:t>
            </a:r>
          </a:p>
          <a:p>
            <a:pPr algn="just"/>
            <a:r>
              <a:rPr lang="en-US" sz="1900" b="1">
                <a:latin typeface="Calibri"/>
                <a:ea typeface="Calibri"/>
                <a:cs typeface="Calibri"/>
              </a:rPr>
              <a:t>Attachment A</a:t>
            </a:r>
            <a:r>
              <a:rPr lang="en-US" sz="1900">
                <a:latin typeface="Calibri"/>
                <a:ea typeface="Calibri"/>
                <a:cs typeface="Calibri"/>
              </a:rPr>
              <a:t>:  General Requirements Information Form</a:t>
            </a:r>
          </a:p>
          <a:p>
            <a:pPr algn="just">
              <a:buClr>
                <a:srgbClr val="262626"/>
              </a:buClr>
            </a:pPr>
            <a:r>
              <a:rPr lang="en-US" sz="1900" b="1">
                <a:latin typeface="Calibri"/>
                <a:ea typeface="Calibri"/>
                <a:cs typeface="Calibri"/>
              </a:rPr>
              <a:t>Attachment B:</a:t>
            </a:r>
            <a:r>
              <a:rPr lang="en-US" sz="1900">
                <a:latin typeface="Calibri"/>
                <a:ea typeface="Calibri"/>
                <a:cs typeface="Calibri"/>
              </a:rPr>
              <a:t>  Section I Responses</a:t>
            </a:r>
          </a:p>
          <a:p>
            <a:pPr algn="just">
              <a:buClr>
                <a:srgbClr val="262626"/>
              </a:buClr>
            </a:pPr>
            <a:r>
              <a:rPr lang="en-US" sz="1900" b="1">
                <a:latin typeface="Calibri"/>
                <a:ea typeface="Calibri"/>
                <a:cs typeface="Calibri"/>
              </a:rPr>
              <a:t>Attachment C</a:t>
            </a:r>
            <a:r>
              <a:rPr lang="en-US" sz="1900">
                <a:latin typeface="Calibri"/>
                <a:ea typeface="Calibri"/>
                <a:cs typeface="Calibri"/>
              </a:rPr>
              <a:t>: Insurance Certificate and/or Listing of Insurances with Coverage Levels</a:t>
            </a:r>
          </a:p>
          <a:p>
            <a:pPr algn="just">
              <a:buClr>
                <a:srgbClr val="262626"/>
              </a:buClr>
            </a:pPr>
            <a:r>
              <a:rPr lang="en-US" sz="1900" b="1">
                <a:latin typeface="Calibri"/>
                <a:ea typeface="Calibri"/>
                <a:cs typeface="Calibri"/>
              </a:rPr>
              <a:t>Attachment D:   </a:t>
            </a:r>
            <a:r>
              <a:rPr lang="en-US" sz="1900">
                <a:latin typeface="Calibri"/>
                <a:ea typeface="Calibri"/>
                <a:cs typeface="Calibri"/>
              </a:rPr>
              <a:t>Organizational Chart  (Global)</a:t>
            </a:r>
          </a:p>
          <a:p>
            <a:pPr algn="just">
              <a:buClr>
                <a:srgbClr val="262626"/>
              </a:buClr>
            </a:pPr>
            <a:r>
              <a:rPr lang="en-US" sz="1900" b="1">
                <a:latin typeface="Calibri"/>
                <a:ea typeface="Calibri"/>
                <a:cs typeface="Calibri"/>
              </a:rPr>
              <a:t>Attachment E:</a:t>
            </a:r>
            <a:r>
              <a:rPr lang="en-US" sz="1900">
                <a:latin typeface="Calibri"/>
                <a:ea typeface="Calibri"/>
                <a:cs typeface="Calibri"/>
              </a:rPr>
              <a:t>  Certified Audit Report or Unaudited Financial Statement Report</a:t>
            </a:r>
          </a:p>
          <a:p>
            <a:pPr algn="just">
              <a:buClr>
                <a:srgbClr val="262626"/>
              </a:buClr>
            </a:pPr>
            <a:r>
              <a:rPr lang="en-US" sz="1900" b="1">
                <a:latin typeface="Calibri"/>
                <a:ea typeface="Calibri"/>
                <a:cs typeface="Calibri"/>
              </a:rPr>
              <a:t>Attachment F:</a:t>
            </a:r>
            <a:r>
              <a:rPr lang="en-US" sz="1900">
                <a:latin typeface="Calibri"/>
                <a:ea typeface="Calibri"/>
                <a:cs typeface="Calibri"/>
              </a:rPr>
              <a:t>  Any Audit Findings (Recent Fiscal Years)</a:t>
            </a:r>
          </a:p>
          <a:p>
            <a:pPr algn="just">
              <a:buClr>
                <a:srgbClr val="262626"/>
              </a:buClr>
            </a:pPr>
            <a:r>
              <a:rPr lang="en-US" sz="1900" b="1">
                <a:latin typeface="Calibri"/>
                <a:ea typeface="Calibri"/>
                <a:cs typeface="Calibri"/>
              </a:rPr>
              <a:t>Attachment G:</a:t>
            </a:r>
            <a:r>
              <a:rPr lang="en-US" sz="1900">
                <a:latin typeface="Calibri"/>
                <a:ea typeface="Calibri"/>
                <a:cs typeface="Calibri"/>
              </a:rPr>
              <a:t> IRS Form 941 with Proof of Payment</a:t>
            </a:r>
          </a:p>
          <a:p>
            <a:pPr marL="274320" lvl="1" indent="0" algn="ctr">
              <a:buClr>
                <a:srgbClr val="262626"/>
              </a:buClr>
              <a:buNone/>
            </a:pPr>
            <a:endParaRPr lang="en-US">
              <a:latin typeface="Calibri"/>
              <a:cs typeface="Calibri"/>
            </a:endParaRPr>
          </a:p>
          <a:p>
            <a:pPr>
              <a:buClr>
                <a:srgbClr val="262626"/>
              </a:buClr>
            </a:pPr>
            <a:endParaRPr lang="en-US" sz="2000"/>
          </a:p>
        </p:txBody>
      </p:sp>
      <p:sp>
        <p:nvSpPr>
          <p:cNvPr id="6" name="Content Placeholder 5">
            <a:extLst>
              <a:ext uri="{FF2B5EF4-FFF2-40B4-BE49-F238E27FC236}">
                <a16:creationId xmlns:a16="http://schemas.microsoft.com/office/drawing/2014/main" id="{D7133610-80DD-1C48-1AB6-2935F1B5FBE3}"/>
              </a:ext>
            </a:extLst>
          </p:cNvPr>
          <p:cNvSpPr>
            <a:spLocks noGrp="1"/>
          </p:cNvSpPr>
          <p:nvPr>
            <p:ph sz="quarter" idx="4"/>
          </p:nvPr>
        </p:nvSpPr>
        <p:spPr>
          <a:xfrm>
            <a:off x="6077263" y="1022287"/>
            <a:ext cx="5035446" cy="4653894"/>
          </a:xfrm>
        </p:spPr>
        <p:txBody>
          <a:bodyPr vert="horz" lIns="91440" tIns="45720" rIns="91440" bIns="45720" rtlCol="0" anchor="t">
            <a:noAutofit/>
          </a:bodyPr>
          <a:lstStyle/>
          <a:p>
            <a:pPr marL="342900" indent="-342900"/>
            <a:r>
              <a:rPr lang="en-US" sz="2000" b="1">
                <a:latin typeface="Calibri"/>
                <a:cs typeface="Calibri"/>
              </a:rPr>
              <a:t>Attachment H</a:t>
            </a:r>
            <a:r>
              <a:rPr lang="en-US" sz="2000">
                <a:latin typeface="Calibri"/>
                <a:cs typeface="Calibri"/>
              </a:rPr>
              <a:t>: IRS Tax Return (i.e., Form 990 or 1120)</a:t>
            </a:r>
            <a:endParaRPr lang="en-US" sz="2000" b="1">
              <a:latin typeface="Calibri"/>
              <a:ea typeface="Calibri"/>
              <a:cs typeface="Calibri"/>
            </a:endParaRPr>
          </a:p>
          <a:p>
            <a:pPr marL="342900" indent="-342900"/>
            <a:r>
              <a:rPr lang="en-US" sz="2000" b="1">
                <a:latin typeface="Calibri"/>
                <a:ea typeface="Calibri"/>
                <a:cs typeface="Calibri"/>
              </a:rPr>
              <a:t>Attachment I:</a:t>
            </a:r>
            <a:r>
              <a:rPr lang="en-US" sz="2000">
                <a:latin typeface="Calibri"/>
                <a:ea typeface="Calibri"/>
                <a:cs typeface="Calibri"/>
              </a:rPr>
              <a:t>   Articles of Incorporation</a:t>
            </a:r>
            <a:endParaRPr lang="en-US">
              <a:latin typeface="Calibri"/>
              <a:cs typeface="Calibri"/>
            </a:endParaRPr>
          </a:p>
          <a:p>
            <a:pPr marL="342900" indent="-342900">
              <a:buClr>
                <a:srgbClr val="262626"/>
              </a:buClr>
            </a:pPr>
            <a:r>
              <a:rPr lang="en-US" sz="2000" b="1">
                <a:latin typeface="Calibri"/>
                <a:ea typeface="Calibri"/>
                <a:cs typeface="Calibri"/>
              </a:rPr>
              <a:t>Attachment J</a:t>
            </a:r>
            <a:r>
              <a:rPr lang="en-US" sz="2000">
                <a:latin typeface="Calibri"/>
                <a:ea typeface="Calibri"/>
                <a:cs typeface="Calibri"/>
              </a:rPr>
              <a:t>:  Agency’s 501 c (3) Notification Letter</a:t>
            </a:r>
            <a:endParaRPr lang="en-US">
              <a:latin typeface="Calibri"/>
              <a:cs typeface="Calibri"/>
            </a:endParaRPr>
          </a:p>
          <a:p>
            <a:pPr marL="342900" indent="-342900">
              <a:buClr>
                <a:srgbClr val="262626"/>
              </a:buClr>
            </a:pPr>
            <a:r>
              <a:rPr lang="en-US" sz="2000" b="1">
                <a:latin typeface="Calibri"/>
                <a:ea typeface="Calibri"/>
                <a:cs typeface="Calibri"/>
              </a:rPr>
              <a:t>Attachment K</a:t>
            </a:r>
            <a:r>
              <a:rPr lang="en-US" sz="2000">
                <a:latin typeface="Calibri"/>
                <a:ea typeface="Calibri"/>
                <a:cs typeface="Calibri"/>
              </a:rPr>
              <a:t>: Annual Report</a:t>
            </a:r>
          </a:p>
          <a:p>
            <a:pPr marL="342900" indent="-342900">
              <a:buClr>
                <a:srgbClr val="262626"/>
              </a:buClr>
            </a:pPr>
            <a:r>
              <a:rPr lang="en-US" sz="2000" b="1">
                <a:latin typeface="Calibri"/>
                <a:ea typeface="Calibri"/>
                <a:cs typeface="Calibri"/>
              </a:rPr>
              <a:t>Attachment L: </a:t>
            </a:r>
            <a:r>
              <a:rPr lang="en-US" sz="2000">
                <a:latin typeface="Calibri"/>
                <a:ea typeface="Calibri"/>
                <a:cs typeface="Calibri"/>
              </a:rPr>
              <a:t>Management / Program Staff Resumes or Job Description*</a:t>
            </a:r>
          </a:p>
          <a:p>
            <a:pPr marL="342900" indent="-342900">
              <a:buClr>
                <a:srgbClr val="262626"/>
              </a:buClr>
            </a:pPr>
            <a:r>
              <a:rPr lang="en-US" sz="2000" b="1">
                <a:latin typeface="Calibri"/>
                <a:ea typeface="Calibri"/>
                <a:cs typeface="Calibri"/>
              </a:rPr>
              <a:t>Attachment M:</a:t>
            </a:r>
            <a:r>
              <a:rPr lang="en-US" sz="2000">
                <a:latin typeface="Calibri"/>
                <a:ea typeface="Calibri"/>
                <a:cs typeface="Calibri"/>
              </a:rPr>
              <a:t> Grievances &amp; Client Rights</a:t>
            </a:r>
          </a:p>
          <a:p>
            <a:pPr marL="342900" indent="-342900">
              <a:buClr>
                <a:srgbClr val="262626"/>
              </a:buClr>
            </a:pPr>
            <a:r>
              <a:rPr lang="en-US" sz="2000" b="1">
                <a:latin typeface="Calibri"/>
                <a:ea typeface="Calibri"/>
                <a:cs typeface="Calibri"/>
              </a:rPr>
              <a:t>Attachment N</a:t>
            </a:r>
            <a:r>
              <a:rPr lang="en-US" sz="2000">
                <a:latin typeface="Calibri"/>
                <a:ea typeface="Calibri"/>
                <a:cs typeface="Calibri"/>
              </a:rPr>
              <a:t>:  Information Technology Cybersecurity Policy</a:t>
            </a:r>
          </a:p>
          <a:p>
            <a:pPr>
              <a:buClr>
                <a:srgbClr val="262626"/>
              </a:buClr>
            </a:pPr>
            <a:endParaRPr lang="en-US"/>
          </a:p>
        </p:txBody>
      </p:sp>
      <p:sp>
        <p:nvSpPr>
          <p:cNvPr id="3" name="Slide Number Placeholder 2">
            <a:extLst>
              <a:ext uri="{FF2B5EF4-FFF2-40B4-BE49-F238E27FC236}">
                <a16:creationId xmlns:a16="http://schemas.microsoft.com/office/drawing/2014/main" id="{58842180-CAA5-0D34-71A5-90BED2E88F75}"/>
              </a:ext>
            </a:extLst>
          </p:cNvPr>
          <p:cNvSpPr>
            <a:spLocks noGrp="1"/>
          </p:cNvSpPr>
          <p:nvPr>
            <p:ph type="sldNum" sz="quarter" idx="12"/>
          </p:nvPr>
        </p:nvSpPr>
        <p:spPr/>
        <p:txBody>
          <a:bodyPr/>
          <a:lstStyle/>
          <a:p>
            <a:fld id="{34B7E4EF-A1BD-40F4-AB7B-04F084DD991D}" type="slidenum">
              <a:rPr lang="en-US" smtClean="0"/>
              <a:t>25</a:t>
            </a:fld>
            <a:endParaRPr lang="en-US"/>
          </a:p>
        </p:txBody>
      </p:sp>
      <p:sp>
        <p:nvSpPr>
          <p:cNvPr id="5" name="TextBox 4">
            <a:extLst>
              <a:ext uri="{FF2B5EF4-FFF2-40B4-BE49-F238E27FC236}">
                <a16:creationId xmlns:a16="http://schemas.microsoft.com/office/drawing/2014/main" id="{903B169F-BA6A-74C7-DBC7-406AF9F927E7}"/>
              </a:ext>
            </a:extLst>
          </p:cNvPr>
          <p:cNvSpPr txBox="1"/>
          <p:nvPr/>
        </p:nvSpPr>
        <p:spPr>
          <a:xfrm>
            <a:off x="2199737" y="5945204"/>
            <a:ext cx="7470474" cy="369332"/>
          </a:xfrm>
          <a:prstGeom prst="rect">
            <a:avLst/>
          </a:prstGeom>
          <a:noFill/>
        </p:spPr>
        <p:txBody>
          <a:bodyPr wrap="square" rtlCol="0">
            <a:spAutoFit/>
          </a:bodyPr>
          <a:lstStyle/>
          <a:p>
            <a:pPr marL="274320" lvl="1" indent="0" algn="ctr">
              <a:buClr>
                <a:srgbClr val="262626"/>
              </a:buClr>
              <a:buNone/>
            </a:pPr>
            <a:r>
              <a:rPr lang="en-US">
                <a:latin typeface="Calibri"/>
                <a:cs typeface="Calibri"/>
              </a:rPr>
              <a:t>* </a:t>
            </a:r>
            <a:r>
              <a:rPr lang="en-US" b="1">
                <a:latin typeface="Calibri"/>
                <a:cs typeface="Calibri"/>
              </a:rPr>
              <a:t>Attachment L</a:t>
            </a:r>
            <a:r>
              <a:rPr lang="en-US">
                <a:latin typeface="Calibri"/>
                <a:cs typeface="Calibri"/>
              </a:rPr>
              <a:t>: Label by Service Category if different staffing is used.</a:t>
            </a:r>
          </a:p>
        </p:txBody>
      </p:sp>
    </p:spTree>
    <p:extLst>
      <p:ext uri="{BB962C8B-B14F-4D97-AF65-F5344CB8AC3E}">
        <p14:creationId xmlns:p14="http://schemas.microsoft.com/office/powerpoint/2010/main" val="241361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CD1C7-B60A-125E-CEDA-723180704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982CC-EFED-B5E7-7223-CD8586B46319}"/>
              </a:ext>
            </a:extLst>
          </p:cNvPr>
          <p:cNvSpPr>
            <a:spLocks noGrp="1"/>
          </p:cNvSpPr>
          <p:nvPr>
            <p:ph type="title"/>
          </p:nvPr>
        </p:nvSpPr>
        <p:spPr>
          <a:xfrm>
            <a:off x="1066800" y="457200"/>
            <a:ext cx="10045909" cy="638355"/>
          </a:xfrm>
        </p:spPr>
        <p:txBody>
          <a:bodyPr>
            <a:noAutofit/>
          </a:bodyPr>
          <a:lstStyle/>
          <a:p>
            <a:pPr algn="ctr"/>
            <a:r>
              <a:rPr lang="en-US" sz="4000" b="1" i="0">
                <a:latin typeface="Arial Nova"/>
              </a:rPr>
              <a:t>Section II Attachments</a:t>
            </a:r>
          </a:p>
        </p:txBody>
      </p:sp>
      <p:sp>
        <p:nvSpPr>
          <p:cNvPr id="3" name="Slide Number Placeholder 2">
            <a:extLst>
              <a:ext uri="{FF2B5EF4-FFF2-40B4-BE49-F238E27FC236}">
                <a16:creationId xmlns:a16="http://schemas.microsoft.com/office/drawing/2014/main" id="{889456F3-D2C0-69A7-9BF3-DCC4148B4682}"/>
              </a:ext>
            </a:extLst>
          </p:cNvPr>
          <p:cNvSpPr>
            <a:spLocks noGrp="1"/>
          </p:cNvSpPr>
          <p:nvPr>
            <p:ph type="sldNum" sz="quarter" idx="12"/>
          </p:nvPr>
        </p:nvSpPr>
        <p:spPr/>
        <p:txBody>
          <a:bodyPr/>
          <a:lstStyle/>
          <a:p>
            <a:fld id="{34B7E4EF-A1BD-40F4-AB7B-04F084DD991D}" type="slidenum">
              <a:rPr lang="en-US" smtClean="0"/>
              <a:t>26</a:t>
            </a:fld>
            <a:endParaRPr lang="en-US"/>
          </a:p>
        </p:txBody>
      </p:sp>
      <p:sp>
        <p:nvSpPr>
          <p:cNvPr id="10" name="Content Placeholder 9">
            <a:extLst>
              <a:ext uri="{FF2B5EF4-FFF2-40B4-BE49-F238E27FC236}">
                <a16:creationId xmlns:a16="http://schemas.microsoft.com/office/drawing/2014/main" id="{D9804A1C-E527-80BD-17B8-ED9372AE0937}"/>
              </a:ext>
            </a:extLst>
          </p:cNvPr>
          <p:cNvSpPr>
            <a:spLocks noGrp="1"/>
          </p:cNvSpPr>
          <p:nvPr>
            <p:ph sz="half" idx="2"/>
          </p:nvPr>
        </p:nvSpPr>
        <p:spPr>
          <a:xfrm>
            <a:off x="776550" y="1446751"/>
            <a:ext cx="9333608" cy="4307068"/>
          </a:xfrm>
        </p:spPr>
        <p:txBody>
          <a:bodyPr vert="horz" lIns="91440" tIns="45720" rIns="91440" bIns="45720" rtlCol="0" anchor="t">
            <a:noAutofit/>
          </a:bodyPr>
          <a:lstStyle/>
          <a:p>
            <a:r>
              <a:rPr lang="en-US" sz="2400">
                <a:latin typeface="Abadi" panose="020B0604020104020204" pitchFamily="34" charset="0"/>
              </a:rPr>
              <a:t>Attachment 1: Contract Face Sheet</a:t>
            </a:r>
          </a:p>
          <a:p>
            <a:r>
              <a:rPr lang="en-US" sz="2400">
                <a:latin typeface="Abadi"/>
              </a:rPr>
              <a:t>Attachment 2: Section II Program Information Responses</a:t>
            </a:r>
            <a:endParaRPr lang="en-US" sz="2400">
              <a:latin typeface="Abadi" panose="020B0604020104020204" pitchFamily="34" charset="0"/>
            </a:endParaRPr>
          </a:p>
          <a:p>
            <a:r>
              <a:rPr lang="en-US" sz="2400">
                <a:latin typeface="Abadi" panose="020B0604020104020204" pitchFamily="34" charset="0"/>
              </a:rPr>
              <a:t>Attachment 3: Map with street boundaries and zip codes</a:t>
            </a:r>
          </a:p>
          <a:p>
            <a:r>
              <a:rPr lang="en-US" sz="2400">
                <a:latin typeface="Abadi"/>
              </a:rPr>
              <a:t>Attachment 4: Work Plan Goals &amp; Objectives with Flow Chart and/or Logic Models, if needed.</a:t>
            </a:r>
          </a:p>
          <a:p>
            <a:r>
              <a:rPr lang="en-US" sz="2400">
                <a:latin typeface="Abadi" panose="020B0604020104020204" pitchFamily="34" charset="0"/>
              </a:rPr>
              <a:t>Attachment 5: Job descriptions of key program management staff</a:t>
            </a:r>
          </a:p>
          <a:p>
            <a:r>
              <a:rPr lang="en-US" sz="2400">
                <a:latin typeface="Abadi"/>
              </a:rPr>
              <a:t>Attachment 6:  Consultant/Contractor Agreement(s) - if relevant</a:t>
            </a:r>
          </a:p>
          <a:p>
            <a:r>
              <a:rPr lang="en-US" sz="2400">
                <a:latin typeface="Abadi" panose="020B0604020104020204" pitchFamily="34" charset="0"/>
              </a:rPr>
              <a:t>Attachment 7:  Special Partnership Descriptions, if relevant</a:t>
            </a:r>
          </a:p>
          <a:p>
            <a:r>
              <a:rPr lang="en-US" sz="2400">
                <a:latin typeface="Abadi" panose="020B0604020104020204" pitchFamily="34" charset="0"/>
              </a:rPr>
              <a:t>Budget Forms: Detailed Budgets and Unit Cost Forms for each service category in order of Section I.</a:t>
            </a:r>
          </a:p>
        </p:txBody>
      </p:sp>
    </p:spTree>
    <p:extLst>
      <p:ext uri="{BB962C8B-B14F-4D97-AF65-F5344CB8AC3E}">
        <p14:creationId xmlns:p14="http://schemas.microsoft.com/office/powerpoint/2010/main" val="2025172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BE4FB-23C4-51FC-8D30-0A3E6385B9D8}"/>
              </a:ext>
            </a:extLst>
          </p:cNvPr>
          <p:cNvSpPr>
            <a:spLocks noGrp="1"/>
          </p:cNvSpPr>
          <p:nvPr>
            <p:ph type="title"/>
          </p:nvPr>
        </p:nvSpPr>
        <p:spPr>
          <a:xfrm>
            <a:off x="1006415" y="457200"/>
            <a:ext cx="10058400" cy="815270"/>
          </a:xfrm>
        </p:spPr>
        <p:txBody>
          <a:bodyPr/>
          <a:lstStyle/>
          <a:p>
            <a:pPr algn="ctr"/>
            <a:r>
              <a:rPr lang="en-US" i="0">
                <a:latin typeface="Abadi" panose="020B0604020104020204" pitchFamily="34" charset="0"/>
              </a:rPr>
              <a:t>Links to Other Resources</a:t>
            </a:r>
          </a:p>
        </p:txBody>
      </p:sp>
      <p:sp>
        <p:nvSpPr>
          <p:cNvPr id="3" name="Slide Number Placeholder 2">
            <a:extLst>
              <a:ext uri="{FF2B5EF4-FFF2-40B4-BE49-F238E27FC236}">
                <a16:creationId xmlns:a16="http://schemas.microsoft.com/office/drawing/2014/main" id="{0CCA09C7-BF32-BAC3-E7EC-4B1609CE3C4F}"/>
              </a:ext>
            </a:extLst>
          </p:cNvPr>
          <p:cNvSpPr>
            <a:spLocks noGrp="1"/>
          </p:cNvSpPr>
          <p:nvPr>
            <p:ph type="sldNum" sz="quarter" idx="12"/>
          </p:nvPr>
        </p:nvSpPr>
        <p:spPr/>
        <p:txBody>
          <a:bodyPr/>
          <a:lstStyle/>
          <a:p>
            <a:fld id="{34B7E4EF-A1BD-40F4-AB7B-04F084DD991D}" type="slidenum">
              <a:rPr lang="en-US" smtClean="0"/>
              <a:t>27</a:t>
            </a:fld>
            <a:endParaRPr lang="en-US"/>
          </a:p>
        </p:txBody>
      </p:sp>
      <p:sp>
        <p:nvSpPr>
          <p:cNvPr id="4" name="TextBox 3">
            <a:extLst>
              <a:ext uri="{FF2B5EF4-FFF2-40B4-BE49-F238E27FC236}">
                <a16:creationId xmlns:a16="http://schemas.microsoft.com/office/drawing/2014/main" id="{80193BE9-21FC-6EA2-4C70-DD2EF68EFD88}"/>
              </a:ext>
            </a:extLst>
          </p:cNvPr>
          <p:cNvSpPr txBox="1"/>
          <p:nvPr/>
        </p:nvSpPr>
        <p:spPr>
          <a:xfrm>
            <a:off x="726056" y="1272470"/>
            <a:ext cx="10739887" cy="597086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latin typeface="Abadi" panose="020B0604020104020204" pitchFamily="34" charset="0"/>
              </a:rPr>
              <a:t>MDHHS Bureau of ACLS Operating Standards for Service Programs</a:t>
            </a:r>
          </a:p>
          <a:p>
            <a:pPr marL="285750" indent="-285750">
              <a:buFont typeface="Arial" panose="020B0604020202020204" pitchFamily="34" charset="0"/>
              <a:buChar char="•"/>
            </a:pPr>
            <a:r>
              <a:rPr lang="en-US" sz="2000">
                <a:latin typeface="Abadi" panose="020B0604020104020204" pitchFamily="34" charset="0"/>
              </a:rPr>
              <a:t>General Requirements Information Form</a:t>
            </a:r>
          </a:p>
          <a:p>
            <a:pPr marL="285750" indent="-285750">
              <a:buFont typeface="Arial" panose="020B0604020202020204" pitchFamily="34" charset="0"/>
              <a:buChar char="•"/>
            </a:pPr>
            <a:r>
              <a:rPr lang="en-US" sz="2000">
                <a:latin typeface="Abadi" panose="020B0604020104020204" pitchFamily="34" charset="0"/>
              </a:rPr>
              <a:t>Shared File Access Instructions (removed duplicate)</a:t>
            </a:r>
          </a:p>
          <a:p>
            <a:pPr marL="285750" indent="-285750">
              <a:buFont typeface="Arial" panose="020B0604020202020204" pitchFamily="34" charset="0"/>
              <a:buChar char="•"/>
            </a:pPr>
            <a:r>
              <a:rPr lang="en-US" sz="2000">
                <a:latin typeface="Abadi"/>
              </a:rPr>
              <a:t>Budget Forms &amp; Instructions </a:t>
            </a:r>
            <a:endParaRPr lang="en-US" sz="2000">
              <a:highlight>
                <a:srgbClr val="FFFF00"/>
              </a:highlight>
              <a:latin typeface="Abadi"/>
            </a:endParaRPr>
          </a:p>
          <a:p>
            <a:pPr marL="285750" indent="-285750">
              <a:buFont typeface="Arial" panose="020B0604020202020204" pitchFamily="34" charset="0"/>
              <a:buChar char="•"/>
            </a:pPr>
            <a:r>
              <a:rPr lang="en-US" sz="2000">
                <a:latin typeface="Abadi" panose="020B0604020104020204" pitchFamily="34" charset="0"/>
              </a:rPr>
              <a:t>Line-Item Budget</a:t>
            </a:r>
          </a:p>
          <a:p>
            <a:pPr marL="285750" indent="-285750">
              <a:buFont typeface="Arial" panose="020B0604020202020204" pitchFamily="34" charset="0"/>
              <a:buChar char="•"/>
            </a:pPr>
            <a:r>
              <a:rPr lang="en-US" sz="2000">
                <a:latin typeface="Abadi" panose="020B0604020104020204" pitchFamily="34" charset="0"/>
              </a:rPr>
              <a:t>Unit Cost Form (Fee-for-Service)</a:t>
            </a:r>
          </a:p>
          <a:p>
            <a:pPr marL="285750" indent="-285750">
              <a:buFont typeface="Arial" panose="020B0604020202020204" pitchFamily="34" charset="0"/>
              <a:buChar char="•"/>
            </a:pPr>
            <a:r>
              <a:rPr lang="en-US" sz="2000">
                <a:latin typeface="Abadi"/>
              </a:rPr>
              <a:t>Goals and Objectives Work Plan </a:t>
            </a:r>
            <a:r>
              <a:rPr lang="en-US" sz="2000">
                <a:solidFill>
                  <a:srgbClr val="FF0000"/>
                </a:solidFill>
                <a:latin typeface="Abadi"/>
              </a:rPr>
              <a:t> </a:t>
            </a:r>
          </a:p>
          <a:p>
            <a:pPr marL="285750" indent="-285750">
              <a:buFont typeface="Arial" panose="020B0604020202020204" pitchFamily="34" charset="0"/>
              <a:buChar char="•"/>
            </a:pPr>
            <a:r>
              <a:rPr lang="en-US" sz="2000">
                <a:latin typeface="Abadi" panose="020B0604020104020204" pitchFamily="34" charset="0"/>
              </a:rPr>
              <a:t>2025 Community Needs Assessment</a:t>
            </a:r>
          </a:p>
          <a:p>
            <a:pPr marL="285750" indent="-285750">
              <a:buFont typeface="Arial" panose="020B0604020202020204" pitchFamily="34" charset="0"/>
              <a:buChar char="•"/>
            </a:pPr>
            <a:r>
              <a:rPr lang="en-US" sz="2000">
                <a:latin typeface="Abadi" panose="020B0604020104020204" pitchFamily="34" charset="0"/>
              </a:rPr>
              <a:t>Vision 2026- 2030 Strategic Plan</a:t>
            </a:r>
          </a:p>
          <a:p>
            <a:pPr marL="285750" indent="-285750">
              <a:buFont typeface="Arial" panose="020B0604020202020204" pitchFamily="34" charset="0"/>
              <a:buChar char="•"/>
            </a:pPr>
            <a:r>
              <a:rPr lang="en-US" sz="2000">
                <a:latin typeface="Abadi" panose="020B0604020104020204" pitchFamily="34" charset="0"/>
              </a:rPr>
              <a:t>Pre-screening Checklist </a:t>
            </a:r>
          </a:p>
          <a:p>
            <a:pPr marL="285750" indent="-285750">
              <a:buFont typeface="Arial" panose="020B0604020202020204" pitchFamily="34" charset="0"/>
              <a:buChar char="•"/>
            </a:pPr>
            <a:r>
              <a:rPr lang="en-US" sz="2000">
                <a:latin typeface="Abadi" panose="020B0604020104020204" pitchFamily="34" charset="0"/>
              </a:rPr>
              <a:t>Application Scoring Form</a:t>
            </a:r>
          </a:p>
          <a:p>
            <a:pPr marL="285750" indent="-285750">
              <a:buFont typeface="Arial" panose="020B0604020202020204" pitchFamily="34" charset="0"/>
              <a:buChar char="•"/>
            </a:pPr>
            <a:r>
              <a:rPr lang="en-US" sz="2000">
                <a:latin typeface="Abadi" panose="020B0604020104020204" pitchFamily="34" charset="0"/>
              </a:rPr>
              <a:t>Health Promotion/Disease Promotion Programs</a:t>
            </a:r>
          </a:p>
          <a:p>
            <a:pPr marL="285750" indent="-285750">
              <a:buFont typeface="Arial" panose="020B0604020202020204" pitchFamily="34" charset="0"/>
              <a:buChar char="•"/>
            </a:pPr>
            <a:r>
              <a:rPr lang="en-US" sz="2000">
                <a:latin typeface="Abadi" panose="020B0604020104020204" pitchFamily="34" charset="0"/>
              </a:rPr>
              <a:t>Regional &amp; Community Profiles</a:t>
            </a:r>
          </a:p>
          <a:p>
            <a:pPr marL="285750" indent="-285750">
              <a:buFont typeface="Arial" panose="020B0604020202020204" pitchFamily="34" charset="0"/>
              <a:buChar char="•"/>
            </a:pPr>
            <a:r>
              <a:rPr lang="en-US" sz="2000">
                <a:latin typeface="Abadi"/>
              </a:rPr>
              <a:t>Insurance Compliance Form</a:t>
            </a:r>
          </a:p>
          <a:p>
            <a:pPr marL="285750" indent="-285750">
              <a:buFont typeface="Arial" panose="020B0604020202020204" pitchFamily="34" charset="0"/>
              <a:buChar char="•"/>
            </a:pPr>
            <a:r>
              <a:rPr lang="en-US" sz="2000">
                <a:latin typeface="Abadi"/>
              </a:rPr>
              <a:t>Business Associate Agreement</a:t>
            </a:r>
          </a:p>
          <a:p>
            <a:pPr marL="285750" indent="-285750">
              <a:buFont typeface="Arial" panose="020B0604020202020204" pitchFamily="34" charset="0"/>
              <a:buChar char="•"/>
            </a:pPr>
            <a:r>
              <a:rPr lang="en-US" sz="2000">
                <a:latin typeface="Abadi"/>
              </a:rPr>
              <a:t>Conflict of Interest Disclosure and Survey</a:t>
            </a:r>
          </a:p>
          <a:p>
            <a:pPr marL="285750" indent="-285750">
              <a:buFont typeface="Arial" panose="020B0604020202020204" pitchFamily="34" charset="0"/>
              <a:buChar char="•"/>
            </a:pPr>
            <a:r>
              <a:rPr lang="en-US" sz="2000">
                <a:latin typeface="Abadi"/>
              </a:rPr>
              <a:t>Frequently Asked Questions </a:t>
            </a:r>
          </a:p>
          <a:p>
            <a:pPr marL="285750" indent="-285750">
              <a:buFont typeface="Arial" panose="020B0604020202020204" pitchFamily="34" charset="0"/>
              <a:buChar char="•"/>
            </a:pPr>
            <a:endParaRPr lang="en-US" sz="2400">
              <a:highlight>
                <a:srgbClr val="FFFF00"/>
              </a:highlight>
              <a:latin typeface="Abadi" panose="020B0604020104020204" pitchFamily="34" charset="0"/>
            </a:endParaRP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1801819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C7D6E-77AC-136D-7455-13217C26073B}"/>
              </a:ext>
            </a:extLst>
          </p:cNvPr>
          <p:cNvSpPr>
            <a:spLocks noGrp="1"/>
          </p:cNvSpPr>
          <p:nvPr>
            <p:ph type="ctrTitle"/>
          </p:nvPr>
        </p:nvSpPr>
        <p:spPr/>
        <p:txBody>
          <a:bodyPr/>
          <a:lstStyle/>
          <a:p>
            <a:r>
              <a:rPr lang="en-US" i="0">
                <a:latin typeface="Arial Nova"/>
              </a:rPr>
              <a:t>Specialized  Services Information</a:t>
            </a:r>
          </a:p>
        </p:txBody>
      </p:sp>
      <p:sp>
        <p:nvSpPr>
          <p:cNvPr id="5" name="Subtitle 4">
            <a:extLst>
              <a:ext uri="{FF2B5EF4-FFF2-40B4-BE49-F238E27FC236}">
                <a16:creationId xmlns:a16="http://schemas.microsoft.com/office/drawing/2014/main" id="{319440F4-9FD9-33D5-EB06-19FA19413F26}"/>
              </a:ext>
            </a:extLst>
          </p:cNvPr>
          <p:cNvSpPr>
            <a:spLocks noGrp="1"/>
          </p:cNvSpPr>
          <p:nvPr>
            <p:ph type="subTitle" idx="1"/>
          </p:nvPr>
        </p:nvSpPr>
        <p:spPr/>
        <p:txBody>
          <a:bodyPr>
            <a:normAutofit fontScale="92500"/>
          </a:bodyPr>
          <a:lstStyle/>
          <a:p>
            <a:r>
              <a:rPr lang="en-US" b="1">
                <a:latin typeface="Abadi" panose="020B0604020104020204" pitchFamily="34" charset="0"/>
              </a:rPr>
              <a:t>Community Wellness Service Centers I Caregiving I Respite Care I Legal Services</a:t>
            </a:r>
          </a:p>
        </p:txBody>
      </p:sp>
    </p:spTree>
    <p:extLst>
      <p:ext uri="{BB962C8B-B14F-4D97-AF65-F5344CB8AC3E}">
        <p14:creationId xmlns:p14="http://schemas.microsoft.com/office/powerpoint/2010/main" val="1604462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3A441-ECA7-9890-3864-69D84FE3002B}"/>
              </a:ext>
            </a:extLst>
          </p:cNvPr>
          <p:cNvSpPr>
            <a:spLocks noGrp="1"/>
          </p:cNvSpPr>
          <p:nvPr>
            <p:ph type="title"/>
          </p:nvPr>
        </p:nvSpPr>
        <p:spPr>
          <a:xfrm>
            <a:off x="1066800" y="642595"/>
            <a:ext cx="9906000" cy="694499"/>
          </a:xfrm>
        </p:spPr>
        <p:txBody>
          <a:bodyPr>
            <a:normAutofit/>
          </a:bodyPr>
          <a:lstStyle/>
          <a:p>
            <a:pPr algn="ctr"/>
            <a:r>
              <a:rPr lang="en-US" sz="2800" b="1" i="0">
                <a:latin typeface="Arial Nova"/>
                <a:ea typeface="+mj-lt"/>
                <a:cs typeface="+mj-lt"/>
              </a:rPr>
              <a:t>Community Wellness Center Designation Requirements</a:t>
            </a:r>
          </a:p>
        </p:txBody>
      </p:sp>
      <p:sp>
        <p:nvSpPr>
          <p:cNvPr id="3" name="Content Placeholder 2">
            <a:extLst>
              <a:ext uri="{FF2B5EF4-FFF2-40B4-BE49-F238E27FC236}">
                <a16:creationId xmlns:a16="http://schemas.microsoft.com/office/drawing/2014/main" id="{AC523929-C3C8-46A0-E70C-69BEF5480597}"/>
              </a:ext>
            </a:extLst>
          </p:cNvPr>
          <p:cNvSpPr>
            <a:spLocks noGrp="1"/>
          </p:cNvSpPr>
          <p:nvPr>
            <p:ph idx="1"/>
          </p:nvPr>
        </p:nvSpPr>
        <p:spPr>
          <a:xfrm>
            <a:off x="957532" y="3511764"/>
            <a:ext cx="10368951" cy="2794145"/>
          </a:xfrm>
        </p:spPr>
        <p:txBody>
          <a:bodyPr vert="horz" lIns="91440" tIns="45720" rIns="91440" bIns="45720" rtlCol="0" anchor="t">
            <a:normAutofit/>
          </a:bodyPr>
          <a:lstStyle/>
          <a:p>
            <a:pPr marL="0" indent="0">
              <a:lnSpc>
                <a:spcPct val="90000"/>
              </a:lnSpc>
              <a:spcBef>
                <a:spcPts val="1000"/>
              </a:spcBef>
              <a:buNone/>
            </a:pPr>
            <a:r>
              <a:rPr lang="en-US" sz="2400">
                <a:latin typeface="Abadi" panose="020B0604020104020204" pitchFamily="34" charset="0"/>
              </a:rPr>
              <a:t>Applicants applying for funding to support designation as a Community Wellness Service Center must meet three key requirements:  </a:t>
            </a:r>
          </a:p>
          <a:p>
            <a:pPr marL="457200" indent="-457200">
              <a:lnSpc>
                <a:spcPct val="90000"/>
              </a:lnSpc>
              <a:spcBef>
                <a:spcPts val="1000"/>
              </a:spcBef>
              <a:buAutoNum type="arabicParenR"/>
            </a:pPr>
            <a:r>
              <a:rPr lang="en-US" sz="2400">
                <a:latin typeface="Abadi" panose="020B0604020104020204" pitchFamily="34" charset="0"/>
              </a:rPr>
              <a:t>National Institute of Senior Center Principles,</a:t>
            </a:r>
          </a:p>
          <a:p>
            <a:pPr marL="457200" indent="-457200">
              <a:lnSpc>
                <a:spcPct val="90000"/>
              </a:lnSpc>
              <a:spcBef>
                <a:spcPts val="1000"/>
              </a:spcBef>
              <a:buAutoNum type="arabicParenR"/>
            </a:pPr>
            <a:r>
              <a:rPr lang="en-US" sz="2400">
                <a:latin typeface="Abadi" panose="020B0604020104020204" pitchFamily="34" charset="0"/>
              </a:rPr>
              <a:t>Provide Evidence-Based and Non-Evidenced Programs, and </a:t>
            </a:r>
          </a:p>
          <a:p>
            <a:pPr marL="457200" indent="-457200">
              <a:lnSpc>
                <a:spcPct val="90000"/>
              </a:lnSpc>
              <a:spcBef>
                <a:spcPts val="1000"/>
              </a:spcBef>
              <a:buAutoNum type="arabicParenR"/>
            </a:pPr>
            <a:r>
              <a:rPr lang="en-US" sz="2400">
                <a:latin typeface="Abadi" panose="020B0604020104020204" pitchFamily="34" charset="0"/>
              </a:rPr>
              <a:t>Provide / Coordinate Transportation Services.</a:t>
            </a:r>
          </a:p>
        </p:txBody>
      </p:sp>
      <p:sp>
        <p:nvSpPr>
          <p:cNvPr id="4" name="Slide Number Placeholder 3">
            <a:extLst>
              <a:ext uri="{FF2B5EF4-FFF2-40B4-BE49-F238E27FC236}">
                <a16:creationId xmlns:a16="http://schemas.microsoft.com/office/drawing/2014/main" id="{7865D99F-B856-197D-0A60-19FC8EFCD758}"/>
              </a:ext>
            </a:extLst>
          </p:cNvPr>
          <p:cNvSpPr>
            <a:spLocks noGrp="1"/>
          </p:cNvSpPr>
          <p:nvPr>
            <p:ph type="sldNum" sz="quarter" idx="12"/>
          </p:nvPr>
        </p:nvSpPr>
        <p:spPr/>
        <p:txBody>
          <a:bodyPr/>
          <a:lstStyle/>
          <a:p>
            <a:fld id="{34B7E4EF-A1BD-40F4-AB7B-04F084DD991D}" type="slidenum">
              <a:rPr lang="en-US" smtClean="0"/>
              <a:t>29</a:t>
            </a:fld>
            <a:endParaRPr lang="en-US"/>
          </a:p>
        </p:txBody>
      </p:sp>
      <p:sp>
        <p:nvSpPr>
          <p:cNvPr id="5" name="TextBox 4">
            <a:extLst>
              <a:ext uri="{FF2B5EF4-FFF2-40B4-BE49-F238E27FC236}">
                <a16:creationId xmlns:a16="http://schemas.microsoft.com/office/drawing/2014/main" id="{10DE978C-7F0E-E1F4-4614-6827D1C430D8}"/>
              </a:ext>
            </a:extLst>
          </p:cNvPr>
          <p:cNvSpPr txBox="1"/>
          <p:nvPr/>
        </p:nvSpPr>
        <p:spPr>
          <a:xfrm>
            <a:off x="957532" y="1337094"/>
            <a:ext cx="10167668" cy="1938992"/>
          </a:xfrm>
          <a:prstGeom prst="rect">
            <a:avLst/>
          </a:prstGeom>
          <a:noFill/>
        </p:spPr>
        <p:txBody>
          <a:bodyPr wrap="square" rtlCol="0">
            <a:spAutoFit/>
          </a:bodyPr>
          <a:lstStyle/>
          <a:p>
            <a:r>
              <a:rPr lang="en-US" sz="2400" i="1">
                <a:latin typeface="Abadi" panose="020B0604020104020204" pitchFamily="34" charset="0"/>
              </a:rPr>
              <a:t>Community Wellness Service Centers are community-based focal points that provide one-stop shop services to older adults and caregivers within the DAAA Service Area in addition to the requirements outline below to address the social determinants of health, social isolation and engagement of these targeted populations.</a:t>
            </a:r>
          </a:p>
        </p:txBody>
      </p:sp>
    </p:spTree>
    <p:extLst>
      <p:ext uri="{BB962C8B-B14F-4D97-AF65-F5344CB8AC3E}">
        <p14:creationId xmlns:p14="http://schemas.microsoft.com/office/powerpoint/2010/main" val="3866924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DBC4A5-C761-1270-86B1-F7CB3C41FE2D}"/>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8F7E751-7828-1FAD-C8DE-BA439ACCC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People working on ideas">
            <a:extLst>
              <a:ext uri="{FF2B5EF4-FFF2-40B4-BE49-F238E27FC236}">
                <a16:creationId xmlns:a16="http://schemas.microsoft.com/office/drawing/2014/main" id="{7531FEED-E6B0-4103-21F1-A9D387E54FEA}"/>
              </a:ext>
            </a:extLst>
          </p:cNvPr>
          <p:cNvPicPr>
            <a:picLocks noChangeAspect="1"/>
          </p:cNvPicPr>
          <p:nvPr/>
        </p:nvPicPr>
        <p:blipFill rotWithShape="1">
          <a:blip r:embed="rId2"/>
          <a:srcRect t="14197" r="9091" b="7733"/>
          <a:stretch/>
        </p:blipFill>
        <p:spPr>
          <a:xfrm>
            <a:off x="20" y="6911"/>
            <a:ext cx="12191980" cy="6857990"/>
          </a:xfrm>
          <a:prstGeom prst="rect">
            <a:avLst/>
          </a:prstGeom>
        </p:spPr>
      </p:pic>
      <p:sp>
        <p:nvSpPr>
          <p:cNvPr id="19" name="Rectangle 18">
            <a:extLst>
              <a:ext uri="{FF2B5EF4-FFF2-40B4-BE49-F238E27FC236}">
                <a16:creationId xmlns:a16="http://schemas.microsoft.com/office/drawing/2014/main" id="{266B70CA-4AAE-BEEF-81A8-9A9C0431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0778543-1C6E-D605-79B7-C7C288B77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6182DE-0807-919E-5F7D-CA84C7F56AF3}"/>
              </a:ext>
            </a:extLst>
          </p:cNvPr>
          <p:cNvSpPr>
            <a:spLocks noGrp="1"/>
          </p:cNvSpPr>
          <p:nvPr>
            <p:ph type="title"/>
          </p:nvPr>
        </p:nvSpPr>
        <p:spPr>
          <a:xfrm>
            <a:off x="774043" y="490282"/>
            <a:ext cx="4602152" cy="843409"/>
          </a:xfrm>
        </p:spPr>
        <p:txBody>
          <a:bodyPr vert="horz" lIns="91440" tIns="45720" rIns="91440" bIns="45720" rtlCol="0" anchor="ctr">
            <a:normAutofit fontScale="90000"/>
          </a:bodyPr>
          <a:lstStyle/>
          <a:p>
            <a:pPr algn="ctr"/>
            <a:r>
              <a:rPr lang="en-US" sz="2800" b="1" i="0" spc="0">
                <a:latin typeface="Arial Nova Light"/>
              </a:rPr>
              <a:t>Technical Assistance Workshop Overview</a:t>
            </a:r>
            <a:endParaRPr lang="en-US" sz="2800">
              <a:latin typeface="Arial Nova Light"/>
            </a:endParaRPr>
          </a:p>
        </p:txBody>
      </p:sp>
      <p:sp>
        <p:nvSpPr>
          <p:cNvPr id="4" name="Subtitle 1">
            <a:extLst>
              <a:ext uri="{FF2B5EF4-FFF2-40B4-BE49-F238E27FC236}">
                <a16:creationId xmlns:a16="http://schemas.microsoft.com/office/drawing/2014/main" id="{BA9944C8-FF47-9A35-BAF1-ED56980635BE}"/>
              </a:ext>
            </a:extLst>
          </p:cNvPr>
          <p:cNvSpPr>
            <a:spLocks noGrp="1"/>
          </p:cNvSpPr>
          <p:nvPr/>
        </p:nvSpPr>
        <p:spPr>
          <a:xfrm>
            <a:off x="546525" y="1130885"/>
            <a:ext cx="5316524" cy="348006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100" kern="1200">
                <a:solidFill>
                  <a:schemeClr val="bg1">
                    <a:lumMod val="9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chemeClr val="tx1">
                  <a:lumMod val="85000"/>
                  <a:lumOff val="15000"/>
                </a:schemeClr>
              </a:buClr>
            </a:pPr>
            <a:endParaRPr lang="en-US">
              <a:solidFill>
                <a:schemeClr val="tx1"/>
              </a:solidFill>
            </a:endParaRPr>
          </a:p>
          <a:p>
            <a:pPr marL="342900" indent="-342900">
              <a:buClr>
                <a:srgbClr val="262626"/>
              </a:buClr>
              <a:buFont typeface="Arial" panose="020B0604020202020204" pitchFamily="34" charset="0"/>
              <a:buChar char="•"/>
            </a:pPr>
            <a:r>
              <a:rPr lang="en-US" sz="2000" b="1">
                <a:solidFill>
                  <a:schemeClr val="tx1"/>
                </a:solidFill>
                <a:latin typeface="Arial Nova Light"/>
              </a:rPr>
              <a:t>Congregate Meal Site Expansion</a:t>
            </a:r>
          </a:p>
          <a:p>
            <a:pPr marL="342900" indent="-342900">
              <a:buClr>
                <a:srgbClr val="262626"/>
              </a:buClr>
              <a:buFont typeface="Arial" panose="020B0604020202020204" pitchFamily="34" charset="0"/>
              <a:buChar char="•"/>
            </a:pPr>
            <a:r>
              <a:rPr lang="en-US" sz="2000" b="1">
                <a:solidFill>
                  <a:schemeClr val="tx1"/>
                </a:solidFill>
                <a:latin typeface="Arial Nova Light"/>
              </a:rPr>
              <a:t>Funding Levels &amp; Requirements</a:t>
            </a:r>
            <a:endParaRPr lang="en-US">
              <a:solidFill>
                <a:schemeClr val="tx1"/>
              </a:solidFill>
            </a:endParaRPr>
          </a:p>
          <a:p>
            <a:pPr indent="-182880">
              <a:buClr>
                <a:schemeClr val="tx1">
                  <a:lumMod val="85000"/>
                  <a:lumOff val="15000"/>
                </a:schemeClr>
              </a:buClr>
              <a:buFont typeface="Arial" pitchFamily="18" charset="0"/>
              <a:buChar char="•"/>
            </a:pPr>
            <a:r>
              <a:rPr lang="en-US" sz="2000" b="1">
                <a:solidFill>
                  <a:schemeClr val="tx1"/>
                </a:solidFill>
                <a:latin typeface="Arial Nova Light"/>
              </a:rPr>
              <a:t> Applicants Guide Instructions</a:t>
            </a:r>
          </a:p>
          <a:p>
            <a:pPr indent="-182880">
              <a:buClr>
                <a:srgbClr val="262626"/>
              </a:buClr>
              <a:buFont typeface="Arial" pitchFamily="18" charset="0"/>
              <a:buChar char="•"/>
            </a:pPr>
            <a:r>
              <a:rPr lang="en-US" sz="2000" b="1">
                <a:solidFill>
                  <a:schemeClr val="tx1"/>
                </a:solidFill>
                <a:latin typeface="Arial Nova Light"/>
              </a:rPr>
              <a:t> Completion of Application</a:t>
            </a:r>
          </a:p>
          <a:p>
            <a:pPr indent="-182880">
              <a:buClr>
                <a:srgbClr val="262626"/>
              </a:buClr>
              <a:buFont typeface="Arial" pitchFamily="18" charset="0"/>
              <a:buChar char="•"/>
            </a:pPr>
            <a:r>
              <a:rPr lang="en-US" sz="2000" b="1">
                <a:solidFill>
                  <a:schemeClr val="tx1"/>
                </a:solidFill>
                <a:latin typeface="Arial Nova Light"/>
              </a:rPr>
              <a:t> Required Attachments</a:t>
            </a:r>
          </a:p>
          <a:p>
            <a:pPr indent="-182880">
              <a:buClr>
                <a:schemeClr val="tx1">
                  <a:lumMod val="85000"/>
                  <a:lumOff val="15000"/>
                </a:schemeClr>
              </a:buClr>
              <a:buFont typeface="Arial" pitchFamily="18" charset="0"/>
              <a:buChar char="•"/>
            </a:pPr>
            <a:r>
              <a:rPr lang="en-US" sz="2000" b="1">
                <a:solidFill>
                  <a:schemeClr val="tx1"/>
                </a:solidFill>
                <a:latin typeface="Arial Nova Light"/>
              </a:rPr>
              <a:t> Budgets &amp; Unit Cost/Fee-for-Service Forms</a:t>
            </a:r>
          </a:p>
          <a:p>
            <a:pPr indent="-182880">
              <a:buClr>
                <a:schemeClr val="tx1">
                  <a:lumMod val="85000"/>
                  <a:lumOff val="15000"/>
                </a:schemeClr>
              </a:buClr>
              <a:buFont typeface="Arial" pitchFamily="18" charset="0"/>
              <a:buChar char="•"/>
            </a:pPr>
            <a:r>
              <a:rPr lang="en-US" sz="2000" b="1">
                <a:solidFill>
                  <a:schemeClr val="tx1"/>
                </a:solidFill>
                <a:latin typeface="Arial Nova Light"/>
              </a:rPr>
              <a:t> Proposal Process &amp; Acceptance</a:t>
            </a:r>
          </a:p>
          <a:p>
            <a:pPr indent="-182880">
              <a:buClr>
                <a:schemeClr val="tx1">
                  <a:lumMod val="85000"/>
                  <a:lumOff val="15000"/>
                </a:schemeClr>
              </a:buClr>
              <a:buFont typeface="Arial" pitchFamily="18" charset="0"/>
              <a:buChar char="•"/>
            </a:pPr>
            <a:r>
              <a:rPr lang="en-US" sz="2000" b="1">
                <a:solidFill>
                  <a:schemeClr val="tx1"/>
                </a:solidFill>
                <a:latin typeface="Arial Nova Light"/>
              </a:rPr>
              <a:t> How to Access &amp; Use the Shared File</a:t>
            </a:r>
          </a:p>
          <a:p>
            <a:pPr indent="-182880">
              <a:buClr>
                <a:schemeClr val="tx1">
                  <a:lumMod val="85000"/>
                  <a:lumOff val="15000"/>
                </a:schemeClr>
              </a:buClr>
              <a:buFont typeface="Arial" pitchFamily="18" charset="0"/>
              <a:buChar char="•"/>
            </a:pPr>
            <a:r>
              <a:rPr lang="en-US" sz="2000" b="1">
                <a:solidFill>
                  <a:schemeClr val="tx1"/>
                </a:solidFill>
                <a:latin typeface="Arial Nova Light"/>
              </a:rPr>
              <a:t> Resources and References</a:t>
            </a:r>
          </a:p>
          <a:p>
            <a:pPr indent="-182880">
              <a:buClr>
                <a:schemeClr val="tx1">
                  <a:lumMod val="85000"/>
                  <a:lumOff val="15000"/>
                </a:schemeClr>
              </a:buClr>
              <a:buFont typeface="Arial" pitchFamily="18" charset="0"/>
              <a:buChar char="•"/>
            </a:pPr>
            <a:r>
              <a:rPr lang="en-US" sz="2000" b="1">
                <a:solidFill>
                  <a:schemeClr val="tx1"/>
                </a:solidFill>
                <a:latin typeface="Arial Nova Light"/>
              </a:rPr>
              <a:t> Questions &amp; Answers</a:t>
            </a:r>
          </a:p>
          <a:p>
            <a:pPr indent="-182880">
              <a:buClr>
                <a:schemeClr val="tx1">
                  <a:lumMod val="85000"/>
                  <a:lumOff val="15000"/>
                </a:schemeClr>
              </a:buClr>
              <a:buFont typeface="Arial" pitchFamily="18" charset="0"/>
              <a:buChar char="•"/>
            </a:pPr>
            <a:endParaRPr lang="en-US" sz="1600">
              <a:solidFill>
                <a:schemeClr val="tx1"/>
              </a:solidFill>
            </a:endParaRPr>
          </a:p>
        </p:txBody>
      </p:sp>
      <p:sp>
        <p:nvSpPr>
          <p:cNvPr id="3" name="Slide Number Placeholder 2">
            <a:extLst>
              <a:ext uri="{FF2B5EF4-FFF2-40B4-BE49-F238E27FC236}">
                <a16:creationId xmlns:a16="http://schemas.microsoft.com/office/drawing/2014/main" id="{2602C6BB-246B-51F2-BCD0-00D74B3AB42C}"/>
              </a:ext>
            </a:extLst>
          </p:cNvPr>
          <p:cNvSpPr>
            <a:spLocks noGrp="1"/>
          </p:cNvSpPr>
          <p:nvPr>
            <p:ph type="sldNum" sz="quarter" idx="12"/>
          </p:nvPr>
        </p:nvSpPr>
        <p:spPr/>
        <p:txBody>
          <a:bodyPr/>
          <a:lstStyle/>
          <a:p>
            <a:fld id="{34B7E4EF-A1BD-40F4-AB7B-04F084DD991D}" type="slidenum">
              <a:rPr lang="en-US" smtClean="0"/>
              <a:t>3</a:t>
            </a:fld>
            <a:endParaRPr lang="en-US"/>
          </a:p>
        </p:txBody>
      </p:sp>
    </p:spTree>
    <p:extLst>
      <p:ext uri="{BB962C8B-B14F-4D97-AF65-F5344CB8AC3E}">
        <p14:creationId xmlns:p14="http://schemas.microsoft.com/office/powerpoint/2010/main" val="17283743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33A4-95C7-5FB2-754F-62BF713923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CE36F-545B-B3F9-BE17-A911C94F2B97}"/>
              </a:ext>
            </a:extLst>
          </p:cNvPr>
          <p:cNvSpPr>
            <a:spLocks noGrp="1"/>
          </p:cNvSpPr>
          <p:nvPr>
            <p:ph type="title"/>
          </p:nvPr>
        </p:nvSpPr>
        <p:spPr>
          <a:xfrm>
            <a:off x="1088366" y="457200"/>
            <a:ext cx="9906000" cy="694499"/>
          </a:xfrm>
        </p:spPr>
        <p:txBody>
          <a:bodyPr>
            <a:normAutofit/>
          </a:bodyPr>
          <a:lstStyle/>
          <a:p>
            <a:pPr algn="ctr"/>
            <a:r>
              <a:rPr lang="en-US" sz="2800" b="1" i="0">
                <a:latin typeface="Arial Nova"/>
                <a:ea typeface="+mj-lt"/>
                <a:cs typeface="+mj-lt"/>
              </a:rPr>
              <a:t>Community Wellness Center Designation Requirements</a:t>
            </a:r>
          </a:p>
        </p:txBody>
      </p:sp>
      <p:sp>
        <p:nvSpPr>
          <p:cNvPr id="3" name="Content Placeholder 2">
            <a:extLst>
              <a:ext uri="{FF2B5EF4-FFF2-40B4-BE49-F238E27FC236}">
                <a16:creationId xmlns:a16="http://schemas.microsoft.com/office/drawing/2014/main" id="{EED2AEA1-F727-EE88-151B-06AB1E56BE41}"/>
              </a:ext>
            </a:extLst>
          </p:cNvPr>
          <p:cNvSpPr>
            <a:spLocks noGrp="1"/>
          </p:cNvSpPr>
          <p:nvPr>
            <p:ph idx="1"/>
          </p:nvPr>
        </p:nvSpPr>
        <p:spPr>
          <a:xfrm>
            <a:off x="835324" y="2217802"/>
            <a:ext cx="10853468" cy="4182998"/>
          </a:xfrm>
        </p:spPr>
        <p:txBody>
          <a:bodyPr vert="horz" lIns="91440" tIns="45720" rIns="91440" bIns="45720" rtlCol="0" anchor="t">
            <a:normAutofit fontScale="92500" lnSpcReduction="10000"/>
          </a:bodyPr>
          <a:lstStyle/>
          <a:p>
            <a:pPr marL="0" indent="0">
              <a:lnSpc>
                <a:spcPct val="90000"/>
              </a:lnSpc>
              <a:spcBef>
                <a:spcPts val="1000"/>
              </a:spcBef>
              <a:buNone/>
            </a:pPr>
            <a:r>
              <a:rPr lang="en-US" sz="2400" b="1">
                <a:latin typeface="Arial Nova"/>
              </a:rPr>
              <a:t>NISC Principles</a:t>
            </a:r>
          </a:p>
          <a:p>
            <a:pPr>
              <a:lnSpc>
                <a:spcPct val="90000"/>
              </a:lnSpc>
              <a:spcBef>
                <a:spcPts val="1000"/>
              </a:spcBef>
            </a:pPr>
            <a:r>
              <a:rPr lang="en-US" sz="2400">
                <a:latin typeface="Arial Nova"/>
              </a:rPr>
              <a:t>Nutrition support (Congregate, Home-Delivered Meals, Food Pantries)</a:t>
            </a:r>
          </a:p>
          <a:p>
            <a:pPr>
              <a:lnSpc>
                <a:spcPct val="90000"/>
              </a:lnSpc>
              <a:spcBef>
                <a:spcPts val="1000"/>
              </a:spcBef>
            </a:pPr>
            <a:r>
              <a:rPr lang="en-US" sz="2400">
                <a:latin typeface="Arial Nova"/>
              </a:rPr>
              <a:t>Health and Wellness (Evidence-based and Non-Evidence-based Services)</a:t>
            </a:r>
          </a:p>
          <a:p>
            <a:pPr>
              <a:lnSpc>
                <a:spcPct val="90000"/>
              </a:lnSpc>
              <a:spcBef>
                <a:spcPts val="1000"/>
              </a:spcBef>
            </a:pPr>
            <a:r>
              <a:rPr lang="en-US" sz="2400">
                <a:latin typeface="Arial Nova"/>
              </a:rPr>
              <a:t>Information &amp; Assistance</a:t>
            </a:r>
          </a:p>
          <a:p>
            <a:pPr>
              <a:lnSpc>
                <a:spcPct val="90000"/>
              </a:lnSpc>
              <a:spcBef>
                <a:spcPts val="1000"/>
              </a:spcBef>
            </a:pPr>
            <a:r>
              <a:rPr lang="en-US" sz="2400">
                <a:latin typeface="Arial Nova"/>
              </a:rPr>
              <a:t>Social &amp; Recreational Activities</a:t>
            </a:r>
          </a:p>
          <a:p>
            <a:pPr>
              <a:lnSpc>
                <a:spcPct val="90000"/>
              </a:lnSpc>
              <a:spcBef>
                <a:spcPts val="1000"/>
              </a:spcBef>
            </a:pPr>
            <a:r>
              <a:rPr lang="en-US" sz="2400">
                <a:latin typeface="Arial Nova"/>
              </a:rPr>
              <a:t>Community &amp; Educational Resources</a:t>
            </a:r>
          </a:p>
          <a:p>
            <a:pPr>
              <a:lnSpc>
                <a:spcPct val="90000"/>
              </a:lnSpc>
              <a:spcBef>
                <a:spcPts val="1000"/>
              </a:spcBef>
            </a:pPr>
            <a:r>
              <a:rPr lang="en-US" sz="2400">
                <a:latin typeface="Arial Nova"/>
              </a:rPr>
              <a:t>Access Resources (Transportation, Benefits Screening and Counseling, etc.)</a:t>
            </a:r>
          </a:p>
          <a:p>
            <a:pPr>
              <a:lnSpc>
                <a:spcPct val="90000"/>
              </a:lnSpc>
              <a:spcBef>
                <a:spcPts val="1000"/>
              </a:spcBef>
            </a:pPr>
            <a:r>
              <a:rPr lang="en-US" sz="2400">
                <a:latin typeface="Arial Nova"/>
              </a:rPr>
              <a:t>Civic / Social Engagement</a:t>
            </a:r>
          </a:p>
          <a:p>
            <a:pPr marL="0" indent="0">
              <a:lnSpc>
                <a:spcPct val="90000"/>
              </a:lnSpc>
              <a:spcBef>
                <a:spcPts val="1000"/>
              </a:spcBef>
              <a:buNone/>
            </a:pPr>
            <a:r>
              <a:rPr lang="en-US" sz="2400">
                <a:latin typeface="Arial Nova"/>
              </a:rPr>
              <a:t>Supports purpose/strategic planning, community connections, governance, administration and HR, financial management, evaluation, records and reporting, accessibility of facility and robust program planning.</a:t>
            </a:r>
          </a:p>
        </p:txBody>
      </p:sp>
      <p:sp>
        <p:nvSpPr>
          <p:cNvPr id="4" name="Slide Number Placeholder 3">
            <a:extLst>
              <a:ext uri="{FF2B5EF4-FFF2-40B4-BE49-F238E27FC236}">
                <a16:creationId xmlns:a16="http://schemas.microsoft.com/office/drawing/2014/main" id="{7D683C28-6402-540F-3E96-F1725CAC002F}"/>
              </a:ext>
            </a:extLst>
          </p:cNvPr>
          <p:cNvSpPr>
            <a:spLocks noGrp="1"/>
          </p:cNvSpPr>
          <p:nvPr>
            <p:ph type="sldNum" sz="quarter" idx="12"/>
          </p:nvPr>
        </p:nvSpPr>
        <p:spPr/>
        <p:txBody>
          <a:bodyPr/>
          <a:lstStyle/>
          <a:p>
            <a:fld id="{34B7E4EF-A1BD-40F4-AB7B-04F084DD991D}" type="slidenum">
              <a:rPr lang="en-US" smtClean="0"/>
              <a:t>30</a:t>
            </a:fld>
            <a:endParaRPr lang="en-US"/>
          </a:p>
        </p:txBody>
      </p:sp>
      <p:sp>
        <p:nvSpPr>
          <p:cNvPr id="5" name="TextBox 4">
            <a:extLst>
              <a:ext uri="{FF2B5EF4-FFF2-40B4-BE49-F238E27FC236}">
                <a16:creationId xmlns:a16="http://schemas.microsoft.com/office/drawing/2014/main" id="{48940C5D-0CA7-B317-7FB6-A5800D411655}"/>
              </a:ext>
            </a:extLst>
          </p:cNvPr>
          <p:cNvSpPr txBox="1"/>
          <p:nvPr/>
        </p:nvSpPr>
        <p:spPr>
          <a:xfrm>
            <a:off x="835324" y="1052422"/>
            <a:ext cx="10167668" cy="923330"/>
          </a:xfrm>
          <a:prstGeom prst="rect">
            <a:avLst/>
          </a:prstGeom>
          <a:noFill/>
        </p:spPr>
        <p:txBody>
          <a:bodyPr wrap="square" lIns="91440" tIns="45720" rIns="91440" bIns="45720" rtlCol="0" anchor="t">
            <a:spAutoFit/>
          </a:bodyPr>
          <a:lstStyle/>
          <a:p>
            <a:r>
              <a:rPr lang="en-US" i="1">
                <a:latin typeface="Abadi"/>
              </a:rPr>
              <a:t>Applicants applying for funding to support designation as a Community Wellness Service Center must meet three key requirements:  1) National Institute of Senior Center Principles; 2) Provide Evidence-Based and Non-Evidenced Programs and 3) Provide / Coordinate Transportation Services.</a:t>
            </a:r>
          </a:p>
        </p:txBody>
      </p:sp>
    </p:spTree>
    <p:extLst>
      <p:ext uri="{BB962C8B-B14F-4D97-AF65-F5344CB8AC3E}">
        <p14:creationId xmlns:p14="http://schemas.microsoft.com/office/powerpoint/2010/main" val="160211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BA9CE-5D83-99BD-30E5-ED23E3345FF4}"/>
              </a:ext>
            </a:extLst>
          </p:cNvPr>
          <p:cNvSpPr>
            <a:spLocks noGrp="1"/>
          </p:cNvSpPr>
          <p:nvPr>
            <p:ph type="title"/>
          </p:nvPr>
        </p:nvSpPr>
        <p:spPr>
          <a:xfrm>
            <a:off x="1066800" y="416375"/>
            <a:ext cx="10058400" cy="1371600"/>
          </a:xfrm>
        </p:spPr>
        <p:txBody>
          <a:bodyPr>
            <a:normAutofit fontScale="90000"/>
          </a:bodyPr>
          <a:lstStyle/>
          <a:p>
            <a:pPr algn="ctr"/>
            <a:r>
              <a:rPr lang="en-US" b="1" i="0">
                <a:latin typeface="Arial Nova"/>
                <a:cs typeface="Arial"/>
              </a:rPr>
              <a:t>What is required to provide Evidence-Based Programs?</a:t>
            </a:r>
          </a:p>
        </p:txBody>
      </p:sp>
      <p:sp>
        <p:nvSpPr>
          <p:cNvPr id="4" name="Content Placeholder 3">
            <a:extLst>
              <a:ext uri="{FF2B5EF4-FFF2-40B4-BE49-F238E27FC236}">
                <a16:creationId xmlns:a16="http://schemas.microsoft.com/office/drawing/2014/main" id="{A2D4BC0B-68D7-CA7A-B89C-3309D3320C50}"/>
              </a:ext>
            </a:extLst>
          </p:cNvPr>
          <p:cNvSpPr>
            <a:spLocks noGrp="1"/>
          </p:cNvSpPr>
          <p:nvPr>
            <p:ph sz="half" idx="2"/>
          </p:nvPr>
        </p:nvSpPr>
        <p:spPr>
          <a:xfrm>
            <a:off x="721519" y="1921301"/>
            <a:ext cx="10401325" cy="4160987"/>
          </a:xfrm>
        </p:spPr>
        <p:txBody>
          <a:bodyPr vert="horz" lIns="91440" tIns="45720" rIns="91440" bIns="45720" rtlCol="0" anchor="t">
            <a:normAutofit/>
          </a:bodyPr>
          <a:lstStyle/>
          <a:p>
            <a:r>
              <a:rPr lang="en-US" sz="2100">
                <a:latin typeface="Arial"/>
                <a:cs typeface="Arial"/>
              </a:rPr>
              <a:t>Identify staff/volunteers to be trained in EBP programs- at least 2-3 per program</a:t>
            </a:r>
          </a:p>
          <a:p>
            <a:r>
              <a:rPr lang="en-US" sz="2100">
                <a:latin typeface="Arial"/>
                <a:cs typeface="Arial"/>
              </a:rPr>
              <a:t>Trained staff/volunteers must attend training and maintain certifications</a:t>
            </a:r>
          </a:p>
          <a:p>
            <a:r>
              <a:rPr lang="en-US" sz="2100">
                <a:latin typeface="Arial"/>
                <a:cs typeface="Arial"/>
              </a:rPr>
              <a:t>Budget must include EBP training and EBP supplies </a:t>
            </a:r>
          </a:p>
          <a:p>
            <a:r>
              <a:rPr lang="en-US" sz="2100">
                <a:latin typeface="Arial"/>
                <a:cs typeface="Arial"/>
              </a:rPr>
              <a:t>Annual Workshop Schedule - provided prior to start of fiscal year</a:t>
            </a:r>
          </a:p>
          <a:p>
            <a:r>
              <a:rPr lang="en-US" sz="2100">
                <a:latin typeface="Arial"/>
                <a:cs typeface="Arial"/>
              </a:rPr>
              <a:t>Performance Targets-Established Benchmarks: Provide a minimum of eight (8) evidence-based classes per fiscal year with a minimum number of participants</a:t>
            </a:r>
          </a:p>
          <a:p>
            <a:r>
              <a:rPr lang="en-US" sz="2100">
                <a:latin typeface="Arial"/>
                <a:cs typeface="Arial"/>
              </a:rPr>
              <a:t>EBP Electronic Data Collection/Submission</a:t>
            </a:r>
          </a:p>
          <a:p>
            <a:r>
              <a:rPr lang="en-US" sz="2100" b="0" i="0">
                <a:solidFill>
                  <a:srgbClr val="000000"/>
                </a:solidFill>
                <a:effectLst/>
                <a:latin typeface="Arial"/>
                <a:cs typeface="Arial"/>
              </a:rPr>
              <a:t>Quarterly CWSC Activities Report</a:t>
            </a:r>
            <a:r>
              <a:rPr lang="en-US" sz="2100">
                <a:solidFill>
                  <a:srgbClr val="000000"/>
                </a:solidFill>
                <a:latin typeface="Arial"/>
                <a:cs typeface="Arial"/>
              </a:rPr>
              <a:t> </a:t>
            </a:r>
            <a:endParaRPr lang="en-US" sz="2100" b="0" i="0">
              <a:solidFill>
                <a:srgbClr val="000000"/>
              </a:solidFill>
              <a:effectLst/>
              <a:latin typeface="Arial" panose="020B0604020202020204" pitchFamily="34" charset="0"/>
              <a:cs typeface="Arial" panose="020B0604020202020204" pitchFamily="34" charset="0"/>
            </a:endParaRPr>
          </a:p>
          <a:p>
            <a:r>
              <a:rPr lang="en-US" sz="2100">
                <a:solidFill>
                  <a:srgbClr val="000000"/>
                </a:solidFill>
                <a:latin typeface="Arial"/>
                <a:cs typeface="Arial"/>
              </a:rPr>
              <a:t>Ability to provide workshops in-person and virtually (in case of pandemic closures)</a:t>
            </a:r>
            <a:endParaRPr lang="en-US" sz="2100" b="0" i="0">
              <a:solidFill>
                <a:srgbClr val="000000"/>
              </a:solidFill>
              <a:effectLst/>
              <a:latin typeface="Arial"/>
              <a:cs typeface="Arial"/>
            </a:endParaRPr>
          </a:p>
          <a:p>
            <a:endParaRPr lang="en-US">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FC6373D6-5CFD-CF1A-9494-E9248424F0DE}"/>
              </a:ext>
            </a:extLst>
          </p:cNvPr>
          <p:cNvSpPr>
            <a:spLocks noGrp="1"/>
          </p:cNvSpPr>
          <p:nvPr>
            <p:ph type="sldNum" sz="quarter" idx="12"/>
          </p:nvPr>
        </p:nvSpPr>
        <p:spPr/>
        <p:txBody>
          <a:bodyPr/>
          <a:lstStyle/>
          <a:p>
            <a:fld id="{34B7E4EF-A1BD-40F4-AB7B-04F084DD991D}" type="slidenum">
              <a:rPr lang="en-US" smtClean="0"/>
              <a:t>31</a:t>
            </a:fld>
            <a:endParaRPr lang="en-US"/>
          </a:p>
        </p:txBody>
      </p:sp>
    </p:spTree>
    <p:extLst>
      <p:ext uri="{BB962C8B-B14F-4D97-AF65-F5344CB8AC3E}">
        <p14:creationId xmlns:p14="http://schemas.microsoft.com/office/powerpoint/2010/main" val="272360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48736-8715-2C7D-9A06-F130B18334F2}"/>
              </a:ext>
            </a:extLst>
          </p:cNvPr>
          <p:cNvSpPr>
            <a:spLocks noGrp="1"/>
          </p:cNvSpPr>
          <p:nvPr>
            <p:ph type="title"/>
          </p:nvPr>
        </p:nvSpPr>
        <p:spPr>
          <a:xfrm>
            <a:off x="576943" y="451675"/>
            <a:ext cx="10548256" cy="1371600"/>
          </a:xfrm>
        </p:spPr>
        <p:txBody>
          <a:bodyPr>
            <a:noAutofit/>
          </a:bodyPr>
          <a:lstStyle/>
          <a:p>
            <a:pPr algn="ctr"/>
            <a:r>
              <a:rPr lang="en-US" sz="2400" b="1" i="0">
                <a:effectLst/>
                <a:latin typeface="Arial"/>
                <a:cs typeface="Arial"/>
              </a:rPr>
              <a:t>Health Promotion/Disease Prevention &amp; Caregiver Education Programs Approved for OAA Title III-D &amp; Title III-E Funding in MI</a:t>
            </a:r>
            <a:br>
              <a:rPr lang="en-US" sz="2800" b="1">
                <a:latin typeface="Arial Nova"/>
                <a:ea typeface="+mn-lt"/>
                <a:cs typeface="+mn-lt"/>
              </a:rPr>
            </a:br>
            <a:endParaRPr lang="en-US" sz="2800"/>
          </a:p>
        </p:txBody>
      </p:sp>
      <p:graphicFrame>
        <p:nvGraphicFramePr>
          <p:cNvPr id="7" name="Table 7">
            <a:extLst>
              <a:ext uri="{FF2B5EF4-FFF2-40B4-BE49-F238E27FC236}">
                <a16:creationId xmlns:a16="http://schemas.microsoft.com/office/drawing/2014/main" id="{5EE45117-25DD-CAA7-C58E-27C57E96A0FF}"/>
              </a:ext>
            </a:extLst>
          </p:cNvPr>
          <p:cNvGraphicFramePr>
            <a:graphicFrameLocks noGrp="1"/>
          </p:cNvGraphicFramePr>
          <p:nvPr>
            <p:ph sz="half" idx="2"/>
            <p:extLst>
              <p:ext uri="{D42A27DB-BD31-4B8C-83A1-F6EECF244321}">
                <p14:modId xmlns:p14="http://schemas.microsoft.com/office/powerpoint/2010/main" val="1293939886"/>
              </p:ext>
            </p:extLst>
          </p:nvPr>
        </p:nvGraphicFramePr>
        <p:xfrm>
          <a:off x="576943" y="1297887"/>
          <a:ext cx="10984408" cy="5102913"/>
        </p:xfrm>
        <a:graphic>
          <a:graphicData uri="http://schemas.openxmlformats.org/drawingml/2006/table">
            <a:tbl>
              <a:tblPr firstRow="1" bandRow="1">
                <a:tableStyleId>{5C22544A-7EE6-4342-B048-85BDC9FD1C3A}</a:tableStyleId>
              </a:tblPr>
              <a:tblGrid>
                <a:gridCol w="2746102">
                  <a:extLst>
                    <a:ext uri="{9D8B030D-6E8A-4147-A177-3AD203B41FA5}">
                      <a16:colId xmlns:a16="http://schemas.microsoft.com/office/drawing/2014/main" val="3301543183"/>
                    </a:ext>
                  </a:extLst>
                </a:gridCol>
                <a:gridCol w="2746102">
                  <a:extLst>
                    <a:ext uri="{9D8B030D-6E8A-4147-A177-3AD203B41FA5}">
                      <a16:colId xmlns:a16="http://schemas.microsoft.com/office/drawing/2014/main" val="821452072"/>
                    </a:ext>
                  </a:extLst>
                </a:gridCol>
                <a:gridCol w="2746102">
                  <a:extLst>
                    <a:ext uri="{9D8B030D-6E8A-4147-A177-3AD203B41FA5}">
                      <a16:colId xmlns:a16="http://schemas.microsoft.com/office/drawing/2014/main" val="175295190"/>
                    </a:ext>
                  </a:extLst>
                </a:gridCol>
                <a:gridCol w="2746102">
                  <a:extLst>
                    <a:ext uri="{9D8B030D-6E8A-4147-A177-3AD203B41FA5}">
                      <a16:colId xmlns:a16="http://schemas.microsoft.com/office/drawing/2014/main" val="634395814"/>
                    </a:ext>
                  </a:extLst>
                </a:gridCol>
              </a:tblGrid>
              <a:tr h="556627">
                <a:tc>
                  <a:txBody>
                    <a:bodyPr/>
                    <a:lstStyle/>
                    <a:p>
                      <a:pPr algn="ctr"/>
                      <a:r>
                        <a:rPr lang="en-US" sz="2000" b="1">
                          <a:latin typeface="Arial"/>
                        </a:rPr>
                        <a:t>Exercise Classes/Fall Prevention</a:t>
                      </a:r>
                    </a:p>
                  </a:txBody>
                  <a:tcPr/>
                </a:tc>
                <a:tc>
                  <a:txBody>
                    <a:bodyPr/>
                    <a:lstStyle/>
                    <a:p>
                      <a:pPr algn="ctr"/>
                      <a:r>
                        <a:rPr lang="en-US" sz="2000" b="1" i="0" kern="1200">
                          <a:solidFill>
                            <a:schemeClr val="lt1"/>
                          </a:solidFill>
                          <a:effectLst/>
                          <a:latin typeface="Arial"/>
                          <a:ea typeface="+mn-ea"/>
                          <a:cs typeface="+mn-cs"/>
                        </a:rPr>
                        <a:t>Chronic Disease Management </a:t>
                      </a:r>
                      <a:endParaRPr lang="en-US" sz="2000" b="1">
                        <a:latin typeface="Arial"/>
                      </a:endParaRPr>
                    </a:p>
                  </a:txBody>
                  <a:tcPr/>
                </a:tc>
                <a:tc>
                  <a:txBody>
                    <a:bodyPr/>
                    <a:lstStyle/>
                    <a:p>
                      <a:pPr algn="ctr"/>
                      <a:r>
                        <a:rPr lang="en-US" sz="2000" b="1" i="0" kern="1200">
                          <a:solidFill>
                            <a:schemeClr val="lt1"/>
                          </a:solidFill>
                          <a:effectLst/>
                          <a:latin typeface="Arial"/>
                          <a:ea typeface="+mn-ea"/>
                          <a:cs typeface="+mn-cs"/>
                        </a:rPr>
                        <a:t>Diabetes </a:t>
                      </a:r>
                      <a:endParaRPr lang="en-US" sz="2000" b="1">
                        <a:latin typeface="Arial"/>
                      </a:endParaRPr>
                    </a:p>
                  </a:txBody>
                  <a:tcPr/>
                </a:tc>
                <a:tc>
                  <a:txBody>
                    <a:bodyPr/>
                    <a:lstStyle/>
                    <a:p>
                      <a:pPr algn="ctr"/>
                      <a:r>
                        <a:rPr lang="en-US" sz="2000" b="1" i="0" kern="1200">
                          <a:solidFill>
                            <a:schemeClr val="lt1"/>
                          </a:solidFill>
                          <a:effectLst/>
                          <a:latin typeface="Arial"/>
                          <a:ea typeface="+mn-ea"/>
                          <a:cs typeface="+mn-cs"/>
                        </a:rPr>
                        <a:t>Caregiving Education </a:t>
                      </a:r>
                      <a:endParaRPr lang="en-US" sz="2000" b="1">
                        <a:latin typeface="Arial"/>
                      </a:endParaRPr>
                    </a:p>
                  </a:txBody>
                  <a:tcPr/>
                </a:tc>
                <a:extLst>
                  <a:ext uri="{0D108BD9-81ED-4DB2-BD59-A6C34878D82A}">
                    <a16:rowId xmlns:a16="http://schemas.microsoft.com/office/drawing/2014/main" val="692011218"/>
                  </a:ext>
                </a:extLst>
              </a:tr>
              <a:tr h="1033736">
                <a:tc>
                  <a:txBody>
                    <a:bodyPr/>
                    <a:lstStyle/>
                    <a:p>
                      <a:pPr algn="ctr"/>
                      <a:r>
                        <a:rPr lang="en-US" sz="1600">
                          <a:latin typeface="Arial"/>
                        </a:rPr>
                        <a:t>A Matter of Balance</a:t>
                      </a:r>
                    </a:p>
                  </a:txBody>
                  <a:tcPr/>
                </a:tc>
                <a:tc>
                  <a:txBody>
                    <a:bodyPr/>
                    <a:lstStyle/>
                    <a:p>
                      <a:pPr algn="ctr" rtl="0" fontAlgn="base"/>
                      <a:r>
                        <a:rPr lang="en-US" sz="1600" b="0" i="0" kern="1200">
                          <a:solidFill>
                            <a:schemeClr val="dk1"/>
                          </a:solidFill>
                          <a:effectLst/>
                          <a:latin typeface="Arial"/>
                          <a:ea typeface="+mn-ea"/>
                          <a:cs typeface="+mn-cs"/>
                        </a:rPr>
                        <a:t>PATH (Chronic Disease Self-Management Program) </a:t>
                      </a:r>
                    </a:p>
                    <a:p>
                      <a:pPr algn="ctr"/>
                      <a:endParaRPr lang="en-US" sz="1600">
                        <a:latin typeface="Arial"/>
                      </a:endParaRPr>
                    </a:p>
                  </a:txBody>
                  <a:tcPr/>
                </a:tc>
                <a:tc>
                  <a:txBody>
                    <a:bodyPr/>
                    <a:lstStyle/>
                    <a:p>
                      <a:pPr algn="ctr" rtl="0" fontAlgn="base"/>
                      <a:r>
                        <a:rPr lang="en-US" sz="1600" b="0" i="0" kern="1200">
                          <a:solidFill>
                            <a:schemeClr val="dk1"/>
                          </a:solidFill>
                          <a:effectLst/>
                          <a:latin typeface="Arial"/>
                          <a:ea typeface="+mn-ea"/>
                          <a:cs typeface="+mn-cs"/>
                        </a:rPr>
                        <a:t>Diabetes Prevention Program (DPP) </a:t>
                      </a:r>
                    </a:p>
                    <a:p>
                      <a:pPr algn="ctr"/>
                      <a:endParaRPr lang="en-US" sz="1600">
                        <a:latin typeface="Arial"/>
                      </a:endParaRPr>
                    </a:p>
                  </a:txBody>
                  <a:tcPr/>
                </a:tc>
                <a:tc>
                  <a:txBody>
                    <a:bodyPr/>
                    <a:lstStyle/>
                    <a:p>
                      <a:pPr lvl="0" algn="ctr">
                        <a:buNone/>
                      </a:pPr>
                      <a:r>
                        <a:rPr lang="en-US" sz="1600" b="0" i="0" u="none" strike="noStrike" noProof="0">
                          <a:solidFill>
                            <a:schemeClr val="dk1"/>
                          </a:solidFill>
                          <a:latin typeface="Arial"/>
                          <a:cs typeface="Arial"/>
                        </a:rPr>
                        <a:t>Powerful Tools for Caregivers</a:t>
                      </a:r>
                      <a:endParaRPr lang="en-US" sz="1600"/>
                    </a:p>
                  </a:txBody>
                  <a:tcPr/>
                </a:tc>
                <a:extLst>
                  <a:ext uri="{0D108BD9-81ED-4DB2-BD59-A6C34878D82A}">
                    <a16:rowId xmlns:a16="http://schemas.microsoft.com/office/drawing/2014/main" val="981595982"/>
                  </a:ext>
                </a:extLst>
              </a:tr>
              <a:tr h="904547">
                <a:tc>
                  <a:txBody>
                    <a:bodyPr/>
                    <a:lstStyle/>
                    <a:p>
                      <a:pPr algn="ctr"/>
                      <a:r>
                        <a:rPr lang="en-US" sz="1600" b="0" i="0" kern="1200" err="1">
                          <a:solidFill>
                            <a:schemeClr val="dk1"/>
                          </a:solidFill>
                          <a:effectLst/>
                          <a:latin typeface="Arial"/>
                          <a:ea typeface="+mn-ea"/>
                          <a:cs typeface="+mn-cs"/>
                        </a:rPr>
                        <a:t>EnhanceFitness</a:t>
                      </a:r>
                      <a:r>
                        <a:rPr lang="en-US" sz="1600" b="0" i="0" kern="1200">
                          <a:solidFill>
                            <a:schemeClr val="dk1"/>
                          </a:solidFill>
                          <a:effectLst/>
                          <a:latin typeface="Arial"/>
                          <a:ea typeface="+mn-ea"/>
                          <a:cs typeface="+mn-cs"/>
                        </a:rPr>
                        <a:t> </a:t>
                      </a:r>
                      <a:endParaRPr lang="en-US" sz="1600">
                        <a:latin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kern="1200">
                          <a:solidFill>
                            <a:schemeClr val="dk1"/>
                          </a:solidFill>
                          <a:effectLst/>
                          <a:latin typeface="Arial"/>
                          <a:ea typeface="+mn-ea"/>
                          <a:cs typeface="+mn-cs"/>
                        </a:rPr>
                        <a:t>Chronic Pain PATH (Chronic Pain Self-Management Program)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kern="1200">
                          <a:solidFill>
                            <a:schemeClr val="dk1"/>
                          </a:solidFill>
                          <a:effectLst/>
                          <a:latin typeface="Arial"/>
                          <a:ea typeface="+mn-ea"/>
                          <a:cs typeface="+mn-cs"/>
                        </a:rPr>
                        <a:t>Diabetes PATH (Diabetes Self-Management Program) </a:t>
                      </a:r>
                    </a:p>
                  </a:txBody>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i="0" kern="1200">
                          <a:solidFill>
                            <a:schemeClr val="dk1"/>
                          </a:solidFill>
                          <a:effectLst/>
                          <a:latin typeface="Arial"/>
                          <a:ea typeface="+mn-ea"/>
                          <a:cs typeface="+mn-cs"/>
                        </a:rPr>
                        <a:t>Dementia Education Series​</a:t>
                      </a:r>
                    </a:p>
                    <a:p>
                      <a:pPr marL="0" marR="0" lvl="0" indent="0" algn="ctr" rtl="0" eaLnBrk="1" fontAlgn="auto" latinLnBrk="0" hangingPunct="1">
                        <a:lnSpc>
                          <a:spcPct val="100000"/>
                        </a:lnSpc>
                        <a:spcBef>
                          <a:spcPts val="0"/>
                        </a:spcBef>
                        <a:spcAft>
                          <a:spcPts val="0"/>
                        </a:spcAft>
                        <a:buClrTx/>
                        <a:buSzTx/>
                        <a:buFontTx/>
                        <a:buNone/>
                      </a:pPr>
                      <a:r>
                        <a:rPr lang="en-US" sz="1600" b="0" i="0" kern="1200">
                          <a:solidFill>
                            <a:schemeClr val="dk1"/>
                          </a:solidFill>
                          <a:effectLst/>
                          <a:latin typeface="Arial"/>
                          <a:ea typeface="+mn-ea"/>
                          <a:cs typeface="+mn-cs"/>
                        </a:rPr>
                        <a:t>(Evidenced-Based Informed)</a:t>
                      </a:r>
                    </a:p>
                    <a:p>
                      <a:pPr algn="ctr"/>
                      <a:endParaRPr lang="en-US" sz="1600">
                        <a:latin typeface="Arial"/>
                      </a:endParaRPr>
                    </a:p>
                  </a:txBody>
                  <a:tcPr/>
                </a:tc>
                <a:extLst>
                  <a:ext uri="{0D108BD9-81ED-4DB2-BD59-A6C34878D82A}">
                    <a16:rowId xmlns:a16="http://schemas.microsoft.com/office/drawing/2014/main" val="1570586023"/>
                  </a:ext>
                </a:extLst>
              </a:tr>
              <a:tr h="892968">
                <a:tc>
                  <a:txBody>
                    <a:bodyPr/>
                    <a:lstStyle/>
                    <a:p>
                      <a:pPr algn="ctr"/>
                      <a:r>
                        <a:rPr lang="en-US" sz="1600">
                          <a:latin typeface="Arial"/>
                        </a:rPr>
                        <a:t>Drums Alive</a:t>
                      </a:r>
                    </a:p>
                  </a:txBody>
                  <a:tcPr/>
                </a:tc>
                <a:tc>
                  <a:txBody>
                    <a:bodyPr/>
                    <a:lstStyle/>
                    <a:p>
                      <a:pPr algn="ctr"/>
                      <a:r>
                        <a:rPr lang="en-US" sz="1600">
                          <a:latin typeface="Arial"/>
                        </a:rPr>
                        <a:t>Mind over Matter</a:t>
                      </a:r>
                    </a:p>
                  </a:txBody>
                  <a:tcPr/>
                </a:tc>
                <a:tc>
                  <a:txBody>
                    <a:bodyPr/>
                    <a:lstStyle/>
                    <a:p>
                      <a:pPr algn="ctr"/>
                      <a:endParaRPr lang="en-US" sz="1600">
                        <a:latin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kern="1200">
                          <a:solidFill>
                            <a:schemeClr val="dk1"/>
                          </a:solidFill>
                          <a:effectLst/>
                          <a:latin typeface="Arial"/>
                          <a:ea typeface="+mn-ea"/>
                          <a:cs typeface="+mn-cs"/>
                        </a:rPr>
                        <a:t>Dementia Friends​ (Evidenced-Based Informed)</a:t>
                      </a:r>
                    </a:p>
                  </a:txBody>
                  <a:tcPr/>
                </a:tc>
                <a:extLst>
                  <a:ext uri="{0D108BD9-81ED-4DB2-BD59-A6C34878D82A}">
                    <a16:rowId xmlns:a16="http://schemas.microsoft.com/office/drawing/2014/main" val="4225877818"/>
                  </a:ext>
                </a:extLst>
              </a:tr>
              <a:tr h="625078">
                <a:tc>
                  <a:txBody>
                    <a:bodyPr/>
                    <a:lstStyle/>
                    <a:p>
                      <a:pPr algn="ctr"/>
                      <a:r>
                        <a:rPr lang="en-US" sz="1600" b="0" i="0" kern="1200">
                          <a:solidFill>
                            <a:schemeClr val="dk1"/>
                          </a:solidFill>
                          <a:effectLst/>
                          <a:latin typeface="Arial"/>
                          <a:ea typeface="+mn-ea"/>
                          <a:cs typeface="+mn-cs"/>
                        </a:rPr>
                        <a:t>Walk With Ease </a:t>
                      </a:r>
                    </a:p>
                    <a:p>
                      <a:pPr algn="ctr"/>
                      <a:endParaRPr lang="en-US" sz="1600" b="0" i="0" kern="1200">
                        <a:solidFill>
                          <a:schemeClr val="dk1"/>
                        </a:solidFill>
                        <a:effectLst/>
                        <a:latin typeface="Arial"/>
                        <a:ea typeface="+mn-ea"/>
                        <a:cs typeface="+mn-cs"/>
                      </a:endParaRPr>
                    </a:p>
                  </a:txBody>
                  <a:tcPr/>
                </a:tc>
                <a:tc>
                  <a:txBody>
                    <a:bodyPr/>
                    <a:lstStyle/>
                    <a:p>
                      <a:pPr algn="ctr"/>
                      <a:endParaRPr lang="en-US" sz="1600">
                        <a:latin typeface="Arial"/>
                      </a:endParaRPr>
                    </a:p>
                  </a:txBody>
                  <a:tcPr/>
                </a:tc>
                <a:tc>
                  <a:txBody>
                    <a:bodyPr/>
                    <a:lstStyle/>
                    <a:p>
                      <a:pPr algn="ctr"/>
                      <a:endParaRPr lang="en-US" sz="1600">
                        <a:latin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kern="1200">
                          <a:solidFill>
                            <a:schemeClr val="dk1"/>
                          </a:solidFill>
                          <a:effectLst/>
                          <a:latin typeface="Arial"/>
                          <a:ea typeface="+mn-ea"/>
                          <a:cs typeface="+mn-cs"/>
                        </a:rPr>
                        <a:t>Universal Dementia</a:t>
                      </a:r>
                    </a:p>
                  </a:txBody>
                  <a:tcPr/>
                </a:tc>
                <a:extLst>
                  <a:ext uri="{0D108BD9-81ED-4DB2-BD59-A6C34878D82A}">
                    <a16:rowId xmlns:a16="http://schemas.microsoft.com/office/drawing/2014/main" val="3688617690"/>
                  </a:ext>
                </a:extLst>
              </a:tr>
              <a:tr h="445427">
                <a:tc>
                  <a:txBody>
                    <a:bodyPr/>
                    <a:lstStyle/>
                    <a:p>
                      <a:pPr algn="ctr"/>
                      <a:r>
                        <a:rPr lang="en-US" sz="1600" b="0" i="0" kern="1200" err="1">
                          <a:solidFill>
                            <a:schemeClr val="dk1"/>
                          </a:solidFill>
                          <a:effectLst/>
                          <a:latin typeface="Arial"/>
                          <a:ea typeface="+mn-ea"/>
                          <a:cs typeface="+mn-cs"/>
                        </a:rPr>
                        <a:t>Bingocize</a:t>
                      </a:r>
                      <a:r>
                        <a:rPr lang="en-US" sz="1600" b="0" i="0" kern="1200">
                          <a:solidFill>
                            <a:schemeClr val="dk1"/>
                          </a:solidFill>
                          <a:effectLst/>
                          <a:latin typeface="Arial"/>
                          <a:ea typeface="+mn-ea"/>
                          <a:cs typeface="+mn-cs"/>
                        </a:rPr>
                        <a:t> </a:t>
                      </a:r>
                    </a:p>
                  </a:txBody>
                  <a:tcPr/>
                </a:tc>
                <a:tc>
                  <a:txBody>
                    <a:bodyPr/>
                    <a:lstStyle/>
                    <a:p>
                      <a:pPr algn="ctr"/>
                      <a:endParaRPr lang="en-US" sz="1600">
                        <a:latin typeface="Arial"/>
                      </a:endParaRPr>
                    </a:p>
                  </a:txBody>
                  <a:tcPr/>
                </a:tc>
                <a:tc>
                  <a:txBody>
                    <a:bodyPr/>
                    <a:lstStyle/>
                    <a:p>
                      <a:pPr algn="ctr"/>
                      <a:endParaRPr lang="en-US" sz="1600">
                        <a:latin typeface="Arial"/>
                      </a:endParaRPr>
                    </a:p>
                  </a:txBody>
                  <a:tcPr/>
                </a:tc>
                <a:tc>
                  <a:txBody>
                    <a:bodyPr/>
                    <a:lstStyle/>
                    <a:p>
                      <a:pPr algn="ctr"/>
                      <a:endParaRPr lang="en-US" sz="1600">
                        <a:latin typeface="Arial"/>
                      </a:endParaRPr>
                    </a:p>
                  </a:txBody>
                  <a:tcPr/>
                </a:tc>
                <a:extLst>
                  <a:ext uri="{0D108BD9-81ED-4DB2-BD59-A6C34878D82A}">
                    <a16:rowId xmlns:a16="http://schemas.microsoft.com/office/drawing/2014/main" val="1995196110"/>
                  </a:ext>
                </a:extLst>
              </a:tr>
            </a:tbl>
          </a:graphicData>
        </a:graphic>
      </p:graphicFrame>
      <p:sp>
        <p:nvSpPr>
          <p:cNvPr id="3" name="Slide Number Placeholder 2">
            <a:extLst>
              <a:ext uri="{FF2B5EF4-FFF2-40B4-BE49-F238E27FC236}">
                <a16:creationId xmlns:a16="http://schemas.microsoft.com/office/drawing/2014/main" id="{9176808C-AFA9-B736-D9D0-F049A3BF787E}"/>
              </a:ext>
            </a:extLst>
          </p:cNvPr>
          <p:cNvSpPr>
            <a:spLocks noGrp="1"/>
          </p:cNvSpPr>
          <p:nvPr>
            <p:ph type="sldNum" sz="quarter" idx="12"/>
          </p:nvPr>
        </p:nvSpPr>
        <p:spPr/>
        <p:txBody>
          <a:bodyPr/>
          <a:lstStyle/>
          <a:p>
            <a:fld id="{34B7E4EF-A1BD-40F4-AB7B-04F084DD991D}" type="slidenum">
              <a:rPr lang="en-US" smtClean="0"/>
              <a:t>32</a:t>
            </a:fld>
            <a:endParaRPr lang="en-US"/>
          </a:p>
        </p:txBody>
      </p:sp>
    </p:spTree>
    <p:extLst>
      <p:ext uri="{BB962C8B-B14F-4D97-AF65-F5344CB8AC3E}">
        <p14:creationId xmlns:p14="http://schemas.microsoft.com/office/powerpoint/2010/main" val="3113698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48235-F02E-E0B6-8707-1A642A82B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DFCCC-1165-0542-8504-23FCB20622C8}"/>
              </a:ext>
            </a:extLst>
          </p:cNvPr>
          <p:cNvSpPr>
            <a:spLocks noGrp="1"/>
          </p:cNvSpPr>
          <p:nvPr>
            <p:ph type="title"/>
          </p:nvPr>
        </p:nvSpPr>
        <p:spPr/>
        <p:txBody>
          <a:bodyPr/>
          <a:lstStyle/>
          <a:p>
            <a:r>
              <a:rPr lang="en-US" i="0">
                <a:latin typeface="Abadi" panose="020B0604020104020204" pitchFamily="34" charset="0"/>
              </a:rPr>
              <a:t>Legal Services</a:t>
            </a:r>
          </a:p>
        </p:txBody>
      </p:sp>
      <p:sp>
        <p:nvSpPr>
          <p:cNvPr id="3" name="Content Placeholder 2">
            <a:extLst>
              <a:ext uri="{FF2B5EF4-FFF2-40B4-BE49-F238E27FC236}">
                <a16:creationId xmlns:a16="http://schemas.microsoft.com/office/drawing/2014/main" id="{5FF946C1-6118-1ACC-2A60-3370B0B284B1}"/>
              </a:ext>
            </a:extLst>
          </p:cNvPr>
          <p:cNvSpPr>
            <a:spLocks noGrp="1"/>
          </p:cNvSpPr>
          <p:nvPr>
            <p:ph idx="1"/>
          </p:nvPr>
        </p:nvSpPr>
        <p:spPr/>
        <p:txBody>
          <a:bodyPr/>
          <a:lstStyle/>
          <a:p>
            <a:pPr marL="0" indent="0">
              <a:buNone/>
            </a:pPr>
            <a:r>
              <a:rPr lang="en-US" sz="2800">
                <a:latin typeface="Abadi" panose="020B0604020104020204" pitchFamily="34" charset="0"/>
              </a:rPr>
              <a:t>Applicants applying for the provision of legal assistance in DAAA’s service area may apply for the following services:</a:t>
            </a:r>
          </a:p>
          <a:p>
            <a:r>
              <a:rPr lang="en-US" sz="2800">
                <a:latin typeface="Abadi" panose="020B0604020104020204" pitchFamily="34" charset="0"/>
              </a:rPr>
              <a:t>Legal Services for Older Adults</a:t>
            </a:r>
          </a:p>
          <a:p>
            <a:r>
              <a:rPr lang="en-US" sz="2800">
                <a:latin typeface="Abadi" panose="020B0604020104020204" pitchFamily="34" charset="0"/>
              </a:rPr>
              <a:t>Legal Services for Caregivers</a:t>
            </a:r>
          </a:p>
          <a:p>
            <a:r>
              <a:rPr lang="en-US" sz="2800">
                <a:latin typeface="Abadi" panose="020B0604020104020204" pitchFamily="34" charset="0"/>
              </a:rPr>
              <a:t>Legal Services for Kinship Families</a:t>
            </a:r>
          </a:p>
        </p:txBody>
      </p:sp>
      <p:sp>
        <p:nvSpPr>
          <p:cNvPr id="4" name="Slide Number Placeholder 3">
            <a:extLst>
              <a:ext uri="{FF2B5EF4-FFF2-40B4-BE49-F238E27FC236}">
                <a16:creationId xmlns:a16="http://schemas.microsoft.com/office/drawing/2014/main" id="{A70DCB1A-8A4F-9B08-7C3E-F4CD7B73E0F9}"/>
              </a:ext>
            </a:extLst>
          </p:cNvPr>
          <p:cNvSpPr>
            <a:spLocks noGrp="1"/>
          </p:cNvSpPr>
          <p:nvPr>
            <p:ph type="sldNum" sz="quarter" idx="12"/>
          </p:nvPr>
        </p:nvSpPr>
        <p:spPr/>
        <p:txBody>
          <a:bodyPr/>
          <a:lstStyle/>
          <a:p>
            <a:fld id="{34B7E4EF-A1BD-40F4-AB7B-04F084DD991D}" type="slidenum">
              <a:rPr lang="en-US" smtClean="0"/>
              <a:t>33</a:t>
            </a:fld>
            <a:endParaRPr lang="en-US"/>
          </a:p>
        </p:txBody>
      </p:sp>
    </p:spTree>
    <p:extLst>
      <p:ext uri="{BB962C8B-B14F-4D97-AF65-F5344CB8AC3E}">
        <p14:creationId xmlns:p14="http://schemas.microsoft.com/office/powerpoint/2010/main" val="3397061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D27E3-05CC-A4EF-A1E3-896E9B973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5BAA4-1BA8-0DB2-5C58-53D88C805B0A}"/>
              </a:ext>
            </a:extLst>
          </p:cNvPr>
          <p:cNvSpPr>
            <a:spLocks noGrp="1"/>
          </p:cNvSpPr>
          <p:nvPr>
            <p:ph type="title"/>
          </p:nvPr>
        </p:nvSpPr>
        <p:spPr/>
        <p:txBody>
          <a:bodyPr/>
          <a:lstStyle/>
          <a:p>
            <a:r>
              <a:rPr lang="en-US" i="0">
                <a:latin typeface="Abadi" panose="020B0604020104020204" pitchFamily="34" charset="0"/>
              </a:rPr>
              <a:t>Respite Care for Caregivers</a:t>
            </a:r>
          </a:p>
        </p:txBody>
      </p:sp>
      <p:sp>
        <p:nvSpPr>
          <p:cNvPr id="3" name="Content Placeholder 2">
            <a:extLst>
              <a:ext uri="{FF2B5EF4-FFF2-40B4-BE49-F238E27FC236}">
                <a16:creationId xmlns:a16="http://schemas.microsoft.com/office/drawing/2014/main" id="{D7FE81A5-5FD2-5A12-7C0C-D6E2D92D2790}"/>
              </a:ext>
            </a:extLst>
          </p:cNvPr>
          <p:cNvSpPr>
            <a:spLocks noGrp="1"/>
          </p:cNvSpPr>
          <p:nvPr>
            <p:ph idx="1"/>
          </p:nvPr>
        </p:nvSpPr>
        <p:spPr/>
        <p:txBody>
          <a:bodyPr vert="horz" lIns="91440" tIns="45720" rIns="91440" bIns="45720" rtlCol="0" anchor="t">
            <a:normAutofit/>
          </a:bodyPr>
          <a:lstStyle/>
          <a:p>
            <a:pPr marL="0" indent="0">
              <a:buNone/>
            </a:pPr>
            <a:r>
              <a:rPr lang="en-US" sz="2800">
                <a:latin typeface="Abadi"/>
              </a:rPr>
              <a:t>Applicants applying for funding to provide respite care services to unpaid caregivers in DAAA’s service area may apply for the following services:</a:t>
            </a:r>
          </a:p>
          <a:p>
            <a:pPr>
              <a:buFont typeface="Courier New" panose="02070309020205020404" pitchFamily="49" charset="0"/>
              <a:buChar char="o"/>
            </a:pPr>
            <a:r>
              <a:rPr lang="en-US" sz="2800">
                <a:latin typeface="Abadi"/>
              </a:rPr>
              <a:t> In-Home Respite Care </a:t>
            </a:r>
          </a:p>
          <a:p>
            <a:pPr>
              <a:buFont typeface="Courier New" panose="02070309020205020404" pitchFamily="49" charset="0"/>
              <a:buChar char="o"/>
            </a:pPr>
            <a:r>
              <a:rPr lang="en-US" sz="2800">
                <a:latin typeface="Abadi" panose="020B0604020104020204" pitchFamily="34" charset="0"/>
              </a:rPr>
              <a:t> Out-of-Home Respite (day)</a:t>
            </a:r>
          </a:p>
          <a:p>
            <a:pPr>
              <a:buFont typeface="Courier New" panose="02070309020205020404" pitchFamily="49" charset="0"/>
              <a:buChar char="o"/>
            </a:pPr>
            <a:r>
              <a:rPr lang="en-US" sz="2800">
                <a:latin typeface="Abadi" panose="020B0604020104020204" pitchFamily="34" charset="0"/>
              </a:rPr>
              <a:t> Out-of-Home Respite (overnight)</a:t>
            </a:r>
          </a:p>
          <a:p>
            <a:pPr marL="0" indent="0">
              <a:buNone/>
            </a:pPr>
            <a:endParaRPr lang="en-US" sz="2800"/>
          </a:p>
        </p:txBody>
      </p:sp>
      <p:sp>
        <p:nvSpPr>
          <p:cNvPr id="4" name="Slide Number Placeholder 3">
            <a:extLst>
              <a:ext uri="{FF2B5EF4-FFF2-40B4-BE49-F238E27FC236}">
                <a16:creationId xmlns:a16="http://schemas.microsoft.com/office/drawing/2014/main" id="{05FBEB59-86B4-2B89-720C-3323DDCDE7E2}"/>
              </a:ext>
            </a:extLst>
          </p:cNvPr>
          <p:cNvSpPr>
            <a:spLocks noGrp="1"/>
          </p:cNvSpPr>
          <p:nvPr>
            <p:ph type="sldNum" sz="quarter" idx="12"/>
          </p:nvPr>
        </p:nvSpPr>
        <p:spPr/>
        <p:txBody>
          <a:bodyPr/>
          <a:lstStyle/>
          <a:p>
            <a:fld id="{34B7E4EF-A1BD-40F4-AB7B-04F084DD991D}" type="slidenum">
              <a:rPr lang="en-US" smtClean="0"/>
              <a:t>34</a:t>
            </a:fld>
            <a:endParaRPr lang="en-US"/>
          </a:p>
        </p:txBody>
      </p:sp>
    </p:spTree>
    <p:extLst>
      <p:ext uri="{BB962C8B-B14F-4D97-AF65-F5344CB8AC3E}">
        <p14:creationId xmlns:p14="http://schemas.microsoft.com/office/powerpoint/2010/main" val="1711210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F750-9526-2E4B-B42A-1B1B4DFCAA73}"/>
              </a:ext>
            </a:extLst>
          </p:cNvPr>
          <p:cNvSpPr>
            <a:spLocks noGrp="1"/>
          </p:cNvSpPr>
          <p:nvPr>
            <p:ph type="title"/>
          </p:nvPr>
        </p:nvSpPr>
        <p:spPr>
          <a:xfrm>
            <a:off x="1066800" y="642594"/>
            <a:ext cx="10058400" cy="1039557"/>
          </a:xfrm>
        </p:spPr>
        <p:txBody>
          <a:bodyPr/>
          <a:lstStyle/>
          <a:p>
            <a:r>
              <a:rPr lang="en-US" i="0">
                <a:latin typeface="Abadi" panose="020B0604020104020204" pitchFamily="34" charset="0"/>
              </a:rPr>
              <a:t>Caregiver Services</a:t>
            </a:r>
          </a:p>
        </p:txBody>
      </p:sp>
      <p:sp>
        <p:nvSpPr>
          <p:cNvPr id="3" name="Content Placeholder 2">
            <a:extLst>
              <a:ext uri="{FF2B5EF4-FFF2-40B4-BE49-F238E27FC236}">
                <a16:creationId xmlns:a16="http://schemas.microsoft.com/office/drawing/2014/main" id="{68ECB181-1087-DB3F-CC9C-447F71642E22}"/>
              </a:ext>
            </a:extLst>
          </p:cNvPr>
          <p:cNvSpPr>
            <a:spLocks noGrp="1"/>
          </p:cNvSpPr>
          <p:nvPr>
            <p:ph idx="1"/>
          </p:nvPr>
        </p:nvSpPr>
        <p:spPr>
          <a:xfrm>
            <a:off x="1066800" y="1682151"/>
            <a:ext cx="10058400" cy="3849624"/>
          </a:xfrm>
        </p:spPr>
        <p:txBody>
          <a:bodyPr vert="horz" lIns="91440" tIns="45720" rIns="91440" bIns="45720" rtlCol="0" anchor="t">
            <a:normAutofit/>
          </a:bodyPr>
          <a:lstStyle/>
          <a:p>
            <a:pPr marL="0" indent="0">
              <a:buNone/>
            </a:pPr>
            <a:r>
              <a:rPr lang="en-US" sz="2800">
                <a:latin typeface="Abadi" panose="020B0604020104020204" pitchFamily="34" charset="0"/>
              </a:rPr>
              <a:t>Applicants applying for the provision of caregiver services in DAAA’s service area may apply for the following services:</a:t>
            </a:r>
          </a:p>
          <a:p>
            <a:r>
              <a:rPr lang="en-US" sz="2800">
                <a:latin typeface="Abadi" panose="020B0604020104020204" pitchFamily="34" charset="0"/>
              </a:rPr>
              <a:t>Caregiver Care Management </a:t>
            </a:r>
          </a:p>
          <a:p>
            <a:r>
              <a:rPr lang="en-US" sz="2800">
                <a:latin typeface="Abadi" panose="020B0604020104020204" pitchFamily="34" charset="0"/>
              </a:rPr>
              <a:t>Caregiver Education</a:t>
            </a:r>
          </a:p>
          <a:p>
            <a:r>
              <a:rPr lang="en-US" sz="2800">
                <a:latin typeface="Abadi"/>
              </a:rPr>
              <a:t>Caregiver Training</a:t>
            </a:r>
          </a:p>
          <a:p>
            <a:r>
              <a:rPr lang="en-US" sz="2800">
                <a:latin typeface="Abadi" panose="020B0604020104020204" pitchFamily="34" charset="0"/>
              </a:rPr>
              <a:t>Caregiver Support Groups</a:t>
            </a:r>
          </a:p>
          <a:p>
            <a:endParaRPr lang="en-US" sz="2800">
              <a:latin typeface="Abadi" panose="020B0604020104020204" pitchFamily="34" charset="0"/>
            </a:endParaRPr>
          </a:p>
          <a:p>
            <a:endParaRPr lang="en-US"/>
          </a:p>
        </p:txBody>
      </p:sp>
      <p:sp>
        <p:nvSpPr>
          <p:cNvPr id="4" name="Slide Number Placeholder 3">
            <a:extLst>
              <a:ext uri="{FF2B5EF4-FFF2-40B4-BE49-F238E27FC236}">
                <a16:creationId xmlns:a16="http://schemas.microsoft.com/office/drawing/2014/main" id="{558AE5E7-92D8-19FD-2452-72E4BACDF4E0}"/>
              </a:ext>
            </a:extLst>
          </p:cNvPr>
          <p:cNvSpPr>
            <a:spLocks noGrp="1"/>
          </p:cNvSpPr>
          <p:nvPr>
            <p:ph type="sldNum" sz="quarter" idx="12"/>
          </p:nvPr>
        </p:nvSpPr>
        <p:spPr/>
        <p:txBody>
          <a:bodyPr/>
          <a:lstStyle/>
          <a:p>
            <a:fld id="{34B7E4EF-A1BD-40F4-AB7B-04F084DD991D}" type="slidenum">
              <a:rPr lang="en-US" smtClean="0"/>
              <a:t>35</a:t>
            </a:fld>
            <a:endParaRPr lang="en-US"/>
          </a:p>
        </p:txBody>
      </p:sp>
    </p:spTree>
    <p:extLst>
      <p:ext uri="{BB962C8B-B14F-4D97-AF65-F5344CB8AC3E}">
        <p14:creationId xmlns:p14="http://schemas.microsoft.com/office/powerpoint/2010/main" val="611116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2A68-EE6A-4954-CE7A-07C6B1DAB2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16814-D91D-C2F7-C868-A97E7897D7FE}"/>
              </a:ext>
            </a:extLst>
          </p:cNvPr>
          <p:cNvSpPr>
            <a:spLocks noGrp="1"/>
          </p:cNvSpPr>
          <p:nvPr>
            <p:ph type="title"/>
          </p:nvPr>
        </p:nvSpPr>
        <p:spPr>
          <a:xfrm>
            <a:off x="1066800" y="642594"/>
            <a:ext cx="10058400" cy="1039557"/>
          </a:xfrm>
        </p:spPr>
        <p:txBody>
          <a:bodyPr/>
          <a:lstStyle/>
          <a:p>
            <a:r>
              <a:rPr lang="en-US" i="0">
                <a:latin typeface="Abadi" panose="020B0604020104020204" pitchFamily="34" charset="0"/>
              </a:rPr>
              <a:t>Kinship Support Services</a:t>
            </a:r>
          </a:p>
        </p:txBody>
      </p:sp>
      <p:sp>
        <p:nvSpPr>
          <p:cNvPr id="3" name="Content Placeholder 2">
            <a:extLst>
              <a:ext uri="{FF2B5EF4-FFF2-40B4-BE49-F238E27FC236}">
                <a16:creationId xmlns:a16="http://schemas.microsoft.com/office/drawing/2014/main" id="{9236FC08-771E-F7F1-8E1D-23681770D73B}"/>
              </a:ext>
            </a:extLst>
          </p:cNvPr>
          <p:cNvSpPr>
            <a:spLocks noGrp="1"/>
          </p:cNvSpPr>
          <p:nvPr>
            <p:ph idx="1"/>
          </p:nvPr>
        </p:nvSpPr>
        <p:spPr>
          <a:xfrm>
            <a:off x="1066800" y="1682151"/>
            <a:ext cx="10058400" cy="3849624"/>
          </a:xfrm>
        </p:spPr>
        <p:txBody>
          <a:bodyPr vert="horz" lIns="91440" tIns="45720" rIns="91440" bIns="45720" rtlCol="0" anchor="t">
            <a:normAutofit lnSpcReduction="10000"/>
          </a:bodyPr>
          <a:lstStyle/>
          <a:p>
            <a:pPr marL="0" indent="0">
              <a:buNone/>
            </a:pPr>
            <a:r>
              <a:rPr lang="en-US" sz="2800">
                <a:latin typeface="Abadi" panose="020B0604020104020204" pitchFamily="34" charset="0"/>
              </a:rPr>
              <a:t>Applicants applying for the provision of caregiver services in DAAA’s service area may apply for the following services:</a:t>
            </a:r>
          </a:p>
          <a:p>
            <a:r>
              <a:rPr lang="en-US" sz="2800">
                <a:latin typeface="Abadi" panose="020B0604020104020204" pitchFamily="34" charset="0"/>
              </a:rPr>
              <a:t>Kinship Care Management </a:t>
            </a:r>
          </a:p>
          <a:p>
            <a:r>
              <a:rPr lang="en-US" sz="2800">
                <a:latin typeface="Abadi" panose="020B0604020104020204" pitchFamily="34" charset="0"/>
              </a:rPr>
              <a:t>Kinship Caregiver Education</a:t>
            </a:r>
          </a:p>
          <a:p>
            <a:r>
              <a:rPr lang="en-US" sz="2800">
                <a:latin typeface="Abadi" panose="020B0604020104020204" pitchFamily="34" charset="0"/>
              </a:rPr>
              <a:t>Kinship Caregiver - Respite </a:t>
            </a:r>
            <a:endParaRPr lang="en-US" sz="2800">
              <a:latin typeface="Abadi"/>
            </a:endParaRPr>
          </a:p>
          <a:p>
            <a:r>
              <a:rPr lang="en-US" sz="2800">
                <a:latin typeface="Abadi" panose="020B0604020104020204" pitchFamily="34" charset="0"/>
              </a:rPr>
              <a:t>Kinship Support Groups</a:t>
            </a:r>
          </a:p>
          <a:p>
            <a:r>
              <a:rPr lang="en-US" sz="2800">
                <a:latin typeface="Abadi" panose="020B0604020104020204" pitchFamily="34" charset="0"/>
              </a:rPr>
              <a:t>Kinship Caregiver Training</a:t>
            </a:r>
          </a:p>
          <a:p>
            <a:endParaRPr lang="en-US" sz="2800">
              <a:latin typeface="Abadi" panose="020B0604020104020204" pitchFamily="34" charset="0"/>
            </a:endParaRPr>
          </a:p>
          <a:p>
            <a:endParaRPr lang="en-US"/>
          </a:p>
        </p:txBody>
      </p:sp>
      <p:sp>
        <p:nvSpPr>
          <p:cNvPr id="4" name="Slide Number Placeholder 3">
            <a:extLst>
              <a:ext uri="{FF2B5EF4-FFF2-40B4-BE49-F238E27FC236}">
                <a16:creationId xmlns:a16="http://schemas.microsoft.com/office/drawing/2014/main" id="{3A6BF2F4-A64C-65E6-5C8E-A28BE3FD154B}"/>
              </a:ext>
            </a:extLst>
          </p:cNvPr>
          <p:cNvSpPr>
            <a:spLocks noGrp="1"/>
          </p:cNvSpPr>
          <p:nvPr>
            <p:ph type="sldNum" sz="quarter" idx="12"/>
          </p:nvPr>
        </p:nvSpPr>
        <p:spPr/>
        <p:txBody>
          <a:bodyPr/>
          <a:lstStyle/>
          <a:p>
            <a:fld id="{34B7E4EF-A1BD-40F4-AB7B-04F084DD991D}" type="slidenum">
              <a:rPr lang="en-US" smtClean="0"/>
              <a:t>36</a:t>
            </a:fld>
            <a:endParaRPr lang="en-US"/>
          </a:p>
        </p:txBody>
      </p:sp>
    </p:spTree>
    <p:extLst>
      <p:ext uri="{BB962C8B-B14F-4D97-AF65-F5344CB8AC3E}">
        <p14:creationId xmlns:p14="http://schemas.microsoft.com/office/powerpoint/2010/main" val="3901204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04BED5A-E98E-4DA0-BAA5-4F6AB24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4B94A-E40E-48CE-BD7B-C1A30AE57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982" y="488542"/>
            <a:ext cx="11244036" cy="5880916"/>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9EC5CA6-6479-49D5-B4B5-5643D26B83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4442" y="2057401"/>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1B26337-5AA4-470D-9687-5907CB53B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685800"/>
            <a:ext cx="10853928" cy="5486400"/>
          </a:xfrm>
          <a:prstGeom prst="rect">
            <a:avLst/>
          </a:prstGeom>
          <a:noFill/>
          <a:ln w="6350" cap="sq" cmpd="sng" algn="ctr">
            <a:solidFill>
              <a:srgbClr val="FFFFFF"/>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CF082157-009F-2D5E-224F-9A5E79498750}"/>
              </a:ext>
            </a:extLst>
          </p:cNvPr>
          <p:cNvSpPr>
            <a:spLocks noGrp="1"/>
          </p:cNvSpPr>
          <p:nvPr>
            <p:ph type="title"/>
          </p:nvPr>
        </p:nvSpPr>
        <p:spPr>
          <a:xfrm>
            <a:off x="616409" y="1000370"/>
            <a:ext cx="4069297" cy="4857262"/>
          </a:xfrm>
        </p:spPr>
        <p:txBody>
          <a:bodyPr>
            <a:normAutofit/>
          </a:bodyPr>
          <a:lstStyle/>
          <a:p>
            <a:pPr algn="r"/>
            <a:r>
              <a:rPr lang="en-US" sz="4400" b="1" i="0">
                <a:solidFill>
                  <a:srgbClr val="FFFFFF"/>
                </a:solidFill>
                <a:latin typeface="Arial Nova"/>
              </a:rPr>
              <a:t>  Congregate Meal Site</a:t>
            </a:r>
            <a:br>
              <a:rPr lang="en-US" sz="4400" b="1" i="0">
                <a:solidFill>
                  <a:srgbClr val="FFFFFF"/>
                </a:solidFill>
                <a:latin typeface="Arial Nova"/>
              </a:rPr>
            </a:br>
            <a:r>
              <a:rPr lang="en-US" sz="4400" b="1" i="0">
                <a:solidFill>
                  <a:schemeClr val="bg1"/>
                </a:solidFill>
                <a:latin typeface="Arial Nova"/>
                <a:ea typeface="+mj-lt"/>
                <a:cs typeface="+mj-lt"/>
              </a:rPr>
              <a:t>Designation</a:t>
            </a:r>
            <a:endParaRPr lang="en-US" sz="4400" b="1" i="0">
              <a:solidFill>
                <a:schemeClr val="bg1"/>
              </a:solidFill>
              <a:latin typeface="Arial Nova"/>
            </a:endParaRPr>
          </a:p>
        </p:txBody>
      </p:sp>
      <p:sp>
        <p:nvSpPr>
          <p:cNvPr id="3" name="Content Placeholder 2">
            <a:extLst>
              <a:ext uri="{FF2B5EF4-FFF2-40B4-BE49-F238E27FC236}">
                <a16:creationId xmlns:a16="http://schemas.microsoft.com/office/drawing/2014/main" id="{D66E99F6-3B19-A943-65DD-9402327A401C}"/>
              </a:ext>
            </a:extLst>
          </p:cNvPr>
          <p:cNvSpPr>
            <a:spLocks noGrp="1"/>
          </p:cNvSpPr>
          <p:nvPr>
            <p:ph idx="1"/>
          </p:nvPr>
        </p:nvSpPr>
        <p:spPr>
          <a:xfrm>
            <a:off x="4963691" y="1488526"/>
            <a:ext cx="6212310" cy="4369106"/>
          </a:xfrm>
        </p:spPr>
        <p:txBody>
          <a:bodyPr vert="horz" lIns="91440" tIns="45720" rIns="91440" bIns="45720" rtlCol="0" anchor="ctr">
            <a:normAutofit lnSpcReduction="10000"/>
          </a:bodyPr>
          <a:lstStyle/>
          <a:p>
            <a:pPr marL="0" indent="0" algn="ctr">
              <a:buNone/>
            </a:pPr>
            <a:r>
              <a:rPr lang="en-US" sz="2000" b="1">
                <a:solidFill>
                  <a:srgbClr val="FFFFFF"/>
                </a:solidFill>
                <a:latin typeface="Arial Nova"/>
              </a:rPr>
              <a:t>Some organizations have inquired about becoming a Congregate Meal Site and that is a Separate Process from our RFP Bid Process.</a:t>
            </a:r>
            <a:endParaRPr lang="en-US" sz="2000">
              <a:solidFill>
                <a:srgbClr val="FFFFFF"/>
              </a:solidFill>
            </a:endParaRPr>
          </a:p>
          <a:p>
            <a:pPr marL="0" indent="0">
              <a:buNone/>
            </a:pPr>
            <a:endParaRPr lang="en-US" sz="2000" b="1">
              <a:solidFill>
                <a:srgbClr val="FFFFFF"/>
              </a:solidFill>
              <a:latin typeface="Arial Nova"/>
            </a:endParaRPr>
          </a:p>
          <a:p>
            <a:pPr marL="342900" indent="-342900"/>
            <a:r>
              <a:rPr lang="en-US" sz="2000" b="1">
                <a:solidFill>
                  <a:srgbClr val="FFFFFF"/>
                </a:solidFill>
                <a:latin typeface="Arial Nova"/>
              </a:rPr>
              <a:t>DAAA currently has a waiting list for designating Congregate Meal sites and have made Hamtramck, Highland Park and Harper Woods priority areas.</a:t>
            </a:r>
          </a:p>
          <a:p>
            <a:pPr marL="342900" indent="-342900">
              <a:buClr>
                <a:srgbClr val="262626"/>
              </a:buClr>
            </a:pPr>
            <a:r>
              <a:rPr lang="en-US" sz="2000" b="1">
                <a:solidFill>
                  <a:srgbClr val="FFFFFF"/>
                </a:solidFill>
                <a:latin typeface="Arial Nova"/>
              </a:rPr>
              <a:t>There are a number of requirements that are put in place to become a Congregate Meal site including compliance with Federal, State and Local regulations.</a:t>
            </a:r>
          </a:p>
          <a:p>
            <a:pPr>
              <a:buClr>
                <a:srgbClr val="262626"/>
              </a:buClr>
            </a:pPr>
            <a:endParaRPr lang="en-US" sz="2000" b="1">
              <a:solidFill>
                <a:srgbClr val="FFFFFF"/>
              </a:solidFill>
              <a:latin typeface="Arial Nova"/>
            </a:endParaRPr>
          </a:p>
        </p:txBody>
      </p:sp>
      <p:sp>
        <p:nvSpPr>
          <p:cNvPr id="4" name="Slide Number Placeholder 3">
            <a:extLst>
              <a:ext uri="{FF2B5EF4-FFF2-40B4-BE49-F238E27FC236}">
                <a16:creationId xmlns:a16="http://schemas.microsoft.com/office/drawing/2014/main" id="{B2A3A82E-3A06-7A70-2D3D-8683A2DA87A1}"/>
              </a:ext>
            </a:extLst>
          </p:cNvPr>
          <p:cNvSpPr>
            <a:spLocks noGrp="1"/>
          </p:cNvSpPr>
          <p:nvPr>
            <p:ph type="sldNum" sz="quarter" idx="12"/>
          </p:nvPr>
        </p:nvSpPr>
        <p:spPr/>
        <p:txBody>
          <a:bodyPr/>
          <a:lstStyle/>
          <a:p>
            <a:fld id="{34B7E4EF-A1BD-40F4-AB7B-04F084DD991D}" type="slidenum">
              <a:rPr lang="en-US" smtClean="0"/>
              <a:t>37</a:t>
            </a:fld>
            <a:endParaRPr lang="en-US"/>
          </a:p>
        </p:txBody>
      </p:sp>
    </p:spTree>
    <p:extLst>
      <p:ext uri="{BB962C8B-B14F-4D97-AF65-F5344CB8AC3E}">
        <p14:creationId xmlns:p14="http://schemas.microsoft.com/office/powerpoint/2010/main" val="1488465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52C13-D31F-C8D0-46BC-7ACA831E64B9}"/>
              </a:ext>
            </a:extLst>
          </p:cNvPr>
          <p:cNvSpPr>
            <a:spLocks noGrp="1"/>
          </p:cNvSpPr>
          <p:nvPr>
            <p:ph type="title"/>
          </p:nvPr>
        </p:nvSpPr>
        <p:spPr>
          <a:xfrm>
            <a:off x="1066800" y="642594"/>
            <a:ext cx="10058400" cy="462397"/>
          </a:xfrm>
        </p:spPr>
        <p:txBody>
          <a:bodyPr>
            <a:normAutofit fontScale="90000"/>
          </a:bodyPr>
          <a:lstStyle/>
          <a:p>
            <a:pPr algn="ctr"/>
            <a:r>
              <a:rPr lang="en-US" b="1" i="0">
                <a:latin typeface="Arial"/>
                <a:cs typeface="Arial"/>
              </a:rPr>
              <a:t>Congregate Meal Site Requirements</a:t>
            </a:r>
            <a:endParaRPr lang="en-US"/>
          </a:p>
        </p:txBody>
      </p:sp>
      <p:sp>
        <p:nvSpPr>
          <p:cNvPr id="3" name="Content Placeholder 2">
            <a:extLst>
              <a:ext uri="{FF2B5EF4-FFF2-40B4-BE49-F238E27FC236}">
                <a16:creationId xmlns:a16="http://schemas.microsoft.com/office/drawing/2014/main" id="{63DA91BD-3236-9FF6-3416-19F2511741A2}"/>
              </a:ext>
            </a:extLst>
          </p:cNvPr>
          <p:cNvSpPr>
            <a:spLocks noGrp="1"/>
          </p:cNvSpPr>
          <p:nvPr>
            <p:ph idx="1"/>
          </p:nvPr>
        </p:nvSpPr>
        <p:spPr>
          <a:xfrm>
            <a:off x="1066800" y="1393075"/>
            <a:ext cx="10475118" cy="4828100"/>
          </a:xfrm>
        </p:spPr>
        <p:txBody>
          <a:bodyPr vert="horz" lIns="91440" tIns="45720" rIns="91440" bIns="45720" rtlCol="0" anchor="t">
            <a:noAutofit/>
          </a:bodyPr>
          <a:lstStyle/>
          <a:p>
            <a:r>
              <a:rPr lang="en-US" sz="2000">
                <a:latin typeface="Arial"/>
                <a:cs typeface="Arial"/>
              </a:rPr>
              <a:t>Certificate of occupancy and compliance</a:t>
            </a:r>
          </a:p>
          <a:p>
            <a:pPr>
              <a:buClr>
                <a:srgbClr val="262626"/>
              </a:buClr>
            </a:pPr>
            <a:r>
              <a:rPr lang="en-US" sz="2000">
                <a:latin typeface="Arial"/>
                <a:cs typeface="Arial"/>
              </a:rPr>
              <a:t>Certificate of handicap accessibility</a:t>
            </a:r>
          </a:p>
          <a:p>
            <a:pPr>
              <a:buClr>
                <a:srgbClr val="262626"/>
              </a:buClr>
            </a:pPr>
            <a:r>
              <a:rPr lang="en-US" sz="2000">
                <a:latin typeface="Arial"/>
                <a:cs typeface="Arial"/>
              </a:rPr>
              <a:t>Building fire and safety standards and inspection report</a:t>
            </a:r>
          </a:p>
          <a:p>
            <a:pPr>
              <a:buClr>
                <a:srgbClr val="262626"/>
              </a:buClr>
            </a:pPr>
            <a:r>
              <a:rPr lang="en-US" sz="2000">
                <a:latin typeface="Arial"/>
                <a:ea typeface="+mn-lt"/>
                <a:cs typeface="+mn-lt"/>
              </a:rPr>
              <a:t>Maintain $1,000,000 per occurrence General Liability insurance with DAAA as an added insured party</a:t>
            </a:r>
            <a:endParaRPr lang="en-US" sz="2000">
              <a:latin typeface="Arial"/>
              <a:cs typeface="Arial"/>
            </a:endParaRPr>
          </a:p>
          <a:p>
            <a:pPr>
              <a:buClr>
                <a:srgbClr val="262626"/>
              </a:buClr>
            </a:pPr>
            <a:r>
              <a:rPr lang="en-US" sz="2000">
                <a:latin typeface="Arial"/>
                <a:ea typeface="+mn-lt"/>
                <a:cs typeface="+mn-lt"/>
              </a:rPr>
              <a:t>Has current copy of Food Service license</a:t>
            </a:r>
            <a:endParaRPr lang="en-US" sz="2000">
              <a:latin typeface="Arial"/>
              <a:cs typeface="Arial"/>
            </a:endParaRPr>
          </a:p>
          <a:p>
            <a:pPr>
              <a:buClr>
                <a:srgbClr val="262626"/>
              </a:buClr>
            </a:pPr>
            <a:r>
              <a:rPr lang="en-US" sz="2000">
                <a:latin typeface="Arial"/>
                <a:cs typeface="Arial"/>
              </a:rPr>
              <a:t>Building conditions and requirements:</a:t>
            </a:r>
          </a:p>
          <a:p>
            <a:pPr lvl="1">
              <a:buClr>
                <a:srgbClr val="262626"/>
              </a:buClr>
            </a:pPr>
            <a:r>
              <a:rPr lang="en-US" sz="2000">
                <a:latin typeface="Arial"/>
                <a:cs typeface="Arial"/>
              </a:rPr>
              <a:t>Clean bright kitchen with functioning equipment including commercial refrigeration</a:t>
            </a:r>
          </a:p>
          <a:p>
            <a:pPr lvl="1">
              <a:buClr>
                <a:srgbClr val="262626"/>
              </a:buClr>
            </a:pPr>
            <a:r>
              <a:rPr lang="en-US" sz="2000">
                <a:latin typeface="Arial"/>
                <a:cs typeface="Arial"/>
              </a:rPr>
              <a:t>Handwashing sink</a:t>
            </a:r>
          </a:p>
          <a:p>
            <a:pPr lvl="1">
              <a:buClr>
                <a:srgbClr val="262626"/>
              </a:buClr>
            </a:pPr>
            <a:r>
              <a:rPr lang="en-US" sz="2000">
                <a:latin typeface="Arial"/>
                <a:cs typeface="Arial"/>
              </a:rPr>
              <a:t>Accessible restrooms with self-closing doors</a:t>
            </a:r>
          </a:p>
          <a:p>
            <a:pPr lvl="1">
              <a:buClr>
                <a:srgbClr val="262626"/>
              </a:buClr>
            </a:pPr>
            <a:r>
              <a:rPr lang="en-US" sz="2000">
                <a:latin typeface="Arial"/>
                <a:ea typeface="+mn-lt"/>
                <a:cs typeface="+mn-lt"/>
              </a:rPr>
              <a:t>Clean, bright, well-ventilated and barrier-free dining area and restrooms</a:t>
            </a:r>
            <a:endParaRPr lang="en-US" sz="2000">
              <a:latin typeface="Arial"/>
              <a:cs typeface="Arial"/>
            </a:endParaRPr>
          </a:p>
          <a:p>
            <a:pPr lvl="1">
              <a:buClr>
                <a:srgbClr val="262626"/>
              </a:buClr>
            </a:pPr>
            <a:r>
              <a:rPr lang="en-US" sz="2000">
                <a:latin typeface="Arial"/>
                <a:ea typeface="+mn-lt"/>
                <a:cs typeface="+mn-lt"/>
              </a:rPr>
              <a:t>Enough tables and chairs for at least 10-25 people - round or square table</a:t>
            </a:r>
            <a:endParaRPr lang="en-US" sz="2000">
              <a:latin typeface="Arial"/>
              <a:cs typeface="Arial"/>
            </a:endParaRPr>
          </a:p>
          <a:p>
            <a:pPr>
              <a:buClr>
                <a:srgbClr val="262626"/>
              </a:buClr>
            </a:pPr>
            <a:endParaRPr lang="en-US"/>
          </a:p>
          <a:p>
            <a:pPr>
              <a:buClr>
                <a:srgbClr val="262626"/>
              </a:buClr>
            </a:pPr>
            <a:endParaRPr lang="en-US"/>
          </a:p>
        </p:txBody>
      </p:sp>
      <p:sp>
        <p:nvSpPr>
          <p:cNvPr id="4" name="Slide Number Placeholder 3">
            <a:extLst>
              <a:ext uri="{FF2B5EF4-FFF2-40B4-BE49-F238E27FC236}">
                <a16:creationId xmlns:a16="http://schemas.microsoft.com/office/drawing/2014/main" id="{A81FF392-2667-CA27-C690-ABBD1BB503FD}"/>
              </a:ext>
            </a:extLst>
          </p:cNvPr>
          <p:cNvSpPr>
            <a:spLocks noGrp="1"/>
          </p:cNvSpPr>
          <p:nvPr>
            <p:ph type="sldNum" sz="quarter" idx="12"/>
          </p:nvPr>
        </p:nvSpPr>
        <p:spPr/>
        <p:txBody>
          <a:bodyPr/>
          <a:lstStyle/>
          <a:p>
            <a:fld id="{34B7E4EF-A1BD-40F4-AB7B-04F084DD991D}" type="slidenum">
              <a:rPr lang="en-US" smtClean="0"/>
              <a:t>38</a:t>
            </a:fld>
            <a:endParaRPr lang="en-US"/>
          </a:p>
        </p:txBody>
      </p:sp>
    </p:spTree>
    <p:extLst>
      <p:ext uri="{BB962C8B-B14F-4D97-AF65-F5344CB8AC3E}">
        <p14:creationId xmlns:p14="http://schemas.microsoft.com/office/powerpoint/2010/main" val="2358069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igital padlock art">
            <a:extLst>
              <a:ext uri="{FF2B5EF4-FFF2-40B4-BE49-F238E27FC236}">
                <a16:creationId xmlns:a16="http://schemas.microsoft.com/office/drawing/2014/main" id="{CD3BD5FA-8B8A-3E6E-C98A-74C40408141B}"/>
              </a:ext>
            </a:extLst>
          </p:cNvPr>
          <p:cNvPicPr>
            <a:picLocks noChangeAspect="1"/>
          </p:cNvPicPr>
          <p:nvPr/>
        </p:nvPicPr>
        <p:blipFill rotWithShape="1">
          <a:blip r:embed="rId2"/>
          <a:srcRect r="31458" b="5"/>
          <a:stretch/>
        </p:blipFill>
        <p:spPr>
          <a:xfrm>
            <a:off x="20" y="10"/>
            <a:ext cx="6392647" cy="6857990"/>
          </a:xfrm>
          <a:prstGeom prst="rect">
            <a:avLst/>
          </a:prstGeom>
        </p:spPr>
      </p:pic>
      <p:sp>
        <p:nvSpPr>
          <p:cNvPr id="12" name="Rectangle 11">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73610D-676F-D890-AD05-D9A0FD19CF61}"/>
              </a:ext>
            </a:extLst>
          </p:cNvPr>
          <p:cNvSpPr>
            <a:spLocks noGrp="1"/>
          </p:cNvSpPr>
          <p:nvPr>
            <p:ph type="title"/>
          </p:nvPr>
        </p:nvSpPr>
        <p:spPr>
          <a:xfrm>
            <a:off x="7064082" y="642594"/>
            <a:ext cx="4472921" cy="1371600"/>
          </a:xfrm>
        </p:spPr>
        <p:txBody>
          <a:bodyPr vert="horz" lIns="91440" tIns="45720" rIns="91440" bIns="45720" rtlCol="0" anchor="ctr">
            <a:normAutofit/>
          </a:bodyPr>
          <a:lstStyle/>
          <a:p>
            <a:pPr algn="ctr"/>
            <a:r>
              <a:rPr lang="en-US" sz="4000" b="1" i="0" spc="0">
                <a:latin typeface="Arial"/>
                <a:cs typeface="Arial"/>
              </a:rPr>
              <a:t>Grant Application Submission</a:t>
            </a:r>
            <a:endParaRPr lang="en-US">
              <a:latin typeface="Arial"/>
              <a:cs typeface="Arial"/>
            </a:endParaRPr>
          </a:p>
        </p:txBody>
      </p:sp>
      <p:sp>
        <p:nvSpPr>
          <p:cNvPr id="4" name="TextBox 3">
            <a:extLst>
              <a:ext uri="{FF2B5EF4-FFF2-40B4-BE49-F238E27FC236}">
                <a16:creationId xmlns:a16="http://schemas.microsoft.com/office/drawing/2014/main" id="{498D935F-1AE9-2AA0-DB3D-02768114895F}"/>
              </a:ext>
            </a:extLst>
          </p:cNvPr>
          <p:cNvSpPr txBox="1"/>
          <p:nvPr/>
        </p:nvSpPr>
        <p:spPr>
          <a:xfrm>
            <a:off x="7064082" y="2103120"/>
            <a:ext cx="4472922" cy="393192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Aft>
                <a:spcPts val="600"/>
              </a:spcAft>
              <a:buClr>
                <a:schemeClr val="tx1">
                  <a:lumMod val="85000"/>
                  <a:lumOff val="15000"/>
                </a:schemeClr>
              </a:buClr>
            </a:pPr>
            <a:endParaRPr lang="en-US" b="1"/>
          </a:p>
          <a:p>
            <a:pPr>
              <a:spcAft>
                <a:spcPts val="600"/>
              </a:spcAft>
            </a:pPr>
            <a:endParaRPr lang="en-US" b="1"/>
          </a:p>
          <a:p>
            <a:pPr>
              <a:spcAft>
                <a:spcPts val="600"/>
              </a:spcAft>
            </a:pPr>
            <a:endParaRPr lang="en-US" b="1"/>
          </a:p>
          <a:p>
            <a:pPr>
              <a:spcAft>
                <a:spcPts val="600"/>
              </a:spcAft>
            </a:pPr>
            <a:endParaRPr lang="en-US" b="1"/>
          </a:p>
          <a:p>
            <a:pPr algn="ctr">
              <a:spcAft>
                <a:spcPts val="600"/>
              </a:spcAft>
            </a:pPr>
            <a:r>
              <a:rPr lang="en-US" sz="2400" b="1">
                <a:latin typeface="Arial Nova"/>
              </a:rPr>
              <a:t>Secure ​</a:t>
            </a:r>
            <a:br>
              <a:rPr lang="en-US" sz="2400" b="1">
                <a:latin typeface="Arial Nova"/>
              </a:rPr>
            </a:br>
            <a:r>
              <a:rPr lang="en-US" sz="2400" b="1">
                <a:latin typeface="Arial Nova"/>
              </a:rPr>
              <a:t>Portal Tutorial ​</a:t>
            </a:r>
            <a:br>
              <a:rPr lang="en-US" sz="2400" b="1">
                <a:latin typeface="Arial Nova"/>
              </a:rPr>
            </a:br>
            <a:r>
              <a:rPr lang="en-US" sz="2400" b="1">
                <a:latin typeface="Arial Nova"/>
              </a:rPr>
              <a:t>(</a:t>
            </a:r>
            <a:r>
              <a:rPr lang="en-US" sz="2400" b="1">
                <a:latin typeface="Arial Nova"/>
                <a:hlinkClick r:id="rId3">
                  <a:extLst>
                    <a:ext uri="{A12FA001-AC4F-418D-AE19-62706E023703}">
                      <ahyp:hlinkClr xmlns:ahyp="http://schemas.microsoft.com/office/drawing/2018/hyperlinkcolor" val="tx"/>
                    </a:ext>
                  </a:extLst>
                </a:hlinkClick>
              </a:rPr>
              <a:t>Link</a:t>
            </a:r>
            <a:r>
              <a:rPr lang="en-US" sz="2400" b="1">
                <a:latin typeface="Arial Nova"/>
              </a:rPr>
              <a:t>)​</a:t>
            </a:r>
          </a:p>
        </p:txBody>
      </p:sp>
      <p:sp>
        <p:nvSpPr>
          <p:cNvPr id="3" name="Slide Number Placeholder 2">
            <a:extLst>
              <a:ext uri="{FF2B5EF4-FFF2-40B4-BE49-F238E27FC236}">
                <a16:creationId xmlns:a16="http://schemas.microsoft.com/office/drawing/2014/main" id="{77D10B0E-AF87-4922-EABC-EC5FC8B433AF}"/>
              </a:ext>
            </a:extLst>
          </p:cNvPr>
          <p:cNvSpPr>
            <a:spLocks noGrp="1"/>
          </p:cNvSpPr>
          <p:nvPr>
            <p:ph type="sldNum" sz="quarter" idx="12"/>
          </p:nvPr>
        </p:nvSpPr>
        <p:spPr/>
        <p:txBody>
          <a:bodyPr/>
          <a:lstStyle/>
          <a:p>
            <a:fld id="{34B7E4EF-A1BD-40F4-AB7B-04F084DD991D}" type="slidenum">
              <a:rPr lang="en-US" smtClean="0"/>
              <a:t>39</a:t>
            </a:fld>
            <a:endParaRPr lang="en-US"/>
          </a:p>
        </p:txBody>
      </p:sp>
    </p:spTree>
    <p:extLst>
      <p:ext uri="{BB962C8B-B14F-4D97-AF65-F5344CB8AC3E}">
        <p14:creationId xmlns:p14="http://schemas.microsoft.com/office/powerpoint/2010/main" val="352470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F0D75-7563-785E-7A99-D673B4254843}"/>
              </a:ext>
            </a:extLst>
          </p:cNvPr>
          <p:cNvSpPr>
            <a:spLocks noGrp="1"/>
          </p:cNvSpPr>
          <p:nvPr>
            <p:ph type="title"/>
          </p:nvPr>
        </p:nvSpPr>
        <p:spPr>
          <a:xfrm>
            <a:off x="1066800" y="452094"/>
            <a:ext cx="10058400" cy="752476"/>
          </a:xfrm>
        </p:spPr>
        <p:txBody>
          <a:bodyPr>
            <a:normAutofit fontScale="90000"/>
          </a:bodyPr>
          <a:lstStyle/>
          <a:p>
            <a:r>
              <a:rPr lang="en-US" b="1" i="0">
                <a:latin typeface="Arial Nova"/>
              </a:rPr>
              <a:t>About Detroit Area Agency on Aging</a:t>
            </a:r>
            <a:endParaRPr lang="en-US">
              <a:latin typeface="Arial Nova"/>
            </a:endParaRPr>
          </a:p>
        </p:txBody>
      </p:sp>
      <p:sp>
        <p:nvSpPr>
          <p:cNvPr id="4" name="TextBox 3">
            <a:extLst>
              <a:ext uri="{FF2B5EF4-FFF2-40B4-BE49-F238E27FC236}">
                <a16:creationId xmlns:a16="http://schemas.microsoft.com/office/drawing/2014/main" id="{1F3D5C91-4547-8156-B6A8-CA16B28DD8D8}"/>
              </a:ext>
            </a:extLst>
          </p:cNvPr>
          <p:cNvSpPr txBox="1"/>
          <p:nvPr/>
        </p:nvSpPr>
        <p:spPr>
          <a:xfrm>
            <a:off x="334057" y="1434702"/>
            <a:ext cx="11554330" cy="5416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800" b="1">
                <a:latin typeface="Calibri Light"/>
                <a:ea typeface="Segoe UI"/>
                <a:cs typeface="Segoe UI"/>
              </a:rPr>
              <a:t>Private, non-profit organization responsible for planning, coordinating, developing and funding: ​</a:t>
            </a:r>
          </a:p>
          <a:p>
            <a:endParaRPr lang="en-US" sz="2800" b="1">
              <a:latin typeface="Calibri Light"/>
              <a:ea typeface="Arial"/>
              <a:cs typeface="Segoe UI"/>
            </a:endParaRPr>
          </a:p>
          <a:p>
            <a:pPr lvl="1">
              <a:buChar char="•"/>
            </a:pPr>
            <a:r>
              <a:rPr lang="en-US" sz="2600">
                <a:latin typeface="Calibri"/>
                <a:ea typeface="Arial"/>
                <a:cs typeface="Arial"/>
              </a:rPr>
              <a:t>I &amp; A Call Center, Options Counseling, Caregiver Support, MI Options</a:t>
            </a:r>
          </a:p>
          <a:p>
            <a:pPr lvl="1">
              <a:buChar char="•"/>
            </a:pPr>
            <a:r>
              <a:rPr lang="en-US" sz="2600">
                <a:latin typeface="Calibri"/>
                <a:ea typeface="Arial"/>
                <a:cs typeface="Arial"/>
              </a:rPr>
              <a:t>Nutrition Services: Home-Delivered Meals, Oral Nutrition    </a:t>
            </a:r>
          </a:p>
          <a:p>
            <a:pPr lvl="1"/>
            <a:r>
              <a:rPr lang="en-US" sz="2600">
                <a:latin typeface="Calibri"/>
                <a:ea typeface="Arial"/>
                <a:cs typeface="Arial"/>
              </a:rPr>
              <a:t>  Services  &amp; Community Health &amp; Wellness Services ​</a:t>
            </a:r>
          </a:p>
          <a:p>
            <a:pPr lvl="1">
              <a:buChar char="•"/>
            </a:pPr>
            <a:r>
              <a:rPr lang="en-US" sz="2600">
                <a:latin typeface="Calibri"/>
                <a:ea typeface="Arial"/>
                <a:cs typeface="Arial"/>
              </a:rPr>
              <a:t>SCSEP,  Project Choice, MI Choice Waiver, MI Coordinated Health  ​</a:t>
            </a:r>
          </a:p>
          <a:p>
            <a:pPr lvl="1"/>
            <a:endParaRPr lang="en-US" sz="2600">
              <a:latin typeface="Calibri"/>
              <a:ea typeface="+mn-lt"/>
              <a:cs typeface="Arial"/>
            </a:endParaRPr>
          </a:p>
          <a:p>
            <a:pPr>
              <a:buChar char="•"/>
            </a:pPr>
            <a:r>
              <a:rPr lang="en-US" sz="2600">
                <a:latin typeface="Calibri"/>
                <a:ea typeface="+mn-lt"/>
                <a:cs typeface="Arial"/>
              </a:rPr>
              <a:t>Service Provider Network – 240 Agencies / Team members: 150-Plus</a:t>
            </a:r>
          </a:p>
          <a:p>
            <a:pPr lvl="1"/>
            <a:endParaRPr lang="en-US" sz="2600">
              <a:latin typeface="Calibri"/>
              <a:ea typeface="+mn-lt"/>
              <a:cs typeface="Arial"/>
            </a:endParaRPr>
          </a:p>
          <a:p>
            <a:r>
              <a:rPr lang="en-US" sz="2800" b="1">
                <a:latin typeface="Arial Nova"/>
                <a:ea typeface="+mn-lt"/>
                <a:cs typeface="+mn-lt"/>
              </a:rPr>
              <a:t>Service Area</a:t>
            </a:r>
            <a:r>
              <a:rPr lang="en-US" sz="2800">
                <a:latin typeface="Arial Nova"/>
                <a:ea typeface="+mn-lt"/>
                <a:cs typeface="+mn-lt"/>
              </a:rPr>
              <a:t>:  Cities of Detroit, five Grosse Pointes, Hamtramck, Harper Woods and Highland Park / MICH – Wayne &amp; Macomb</a:t>
            </a:r>
            <a:endParaRPr lang="en-US">
              <a:latin typeface="Arial Nova"/>
            </a:endParaRPr>
          </a:p>
          <a:p>
            <a:pPr lvl="1"/>
            <a:endParaRPr lang="en-US" sz="2400">
              <a:latin typeface="Calibri"/>
              <a:ea typeface="Calibri"/>
              <a:cs typeface="Arial"/>
            </a:endParaRPr>
          </a:p>
        </p:txBody>
      </p:sp>
      <p:sp>
        <p:nvSpPr>
          <p:cNvPr id="3" name="Slide Number Placeholder 2">
            <a:extLst>
              <a:ext uri="{FF2B5EF4-FFF2-40B4-BE49-F238E27FC236}">
                <a16:creationId xmlns:a16="http://schemas.microsoft.com/office/drawing/2014/main" id="{2AA5F03E-5E4A-4A65-74EC-2DF5351198C3}"/>
              </a:ext>
            </a:extLst>
          </p:cNvPr>
          <p:cNvSpPr>
            <a:spLocks noGrp="1"/>
          </p:cNvSpPr>
          <p:nvPr>
            <p:ph type="sldNum" sz="quarter" idx="12"/>
          </p:nvPr>
        </p:nvSpPr>
        <p:spPr/>
        <p:txBody>
          <a:bodyPr/>
          <a:lstStyle/>
          <a:p>
            <a:fld id="{34B7E4EF-A1BD-40F4-AB7B-04F084DD991D}" type="slidenum">
              <a:rPr lang="en-US" smtClean="0"/>
              <a:t>4</a:t>
            </a:fld>
            <a:endParaRPr lang="en-US"/>
          </a:p>
        </p:txBody>
      </p:sp>
    </p:spTree>
    <p:extLst>
      <p:ext uri="{BB962C8B-B14F-4D97-AF65-F5344CB8AC3E}">
        <p14:creationId xmlns:p14="http://schemas.microsoft.com/office/powerpoint/2010/main" val="3953538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78963-CB71-10C8-7EC7-E20C25199208}"/>
              </a:ext>
            </a:extLst>
          </p:cNvPr>
          <p:cNvSpPr>
            <a:spLocks noGrp="1"/>
          </p:cNvSpPr>
          <p:nvPr>
            <p:ph type="title"/>
          </p:nvPr>
        </p:nvSpPr>
        <p:spPr/>
        <p:txBody>
          <a:bodyPr/>
          <a:lstStyle/>
          <a:p>
            <a:pPr algn="ctr"/>
            <a:r>
              <a:rPr lang="en-US" b="1" i="0">
                <a:latin typeface="Arial Nova"/>
              </a:rPr>
              <a:t>Quality Check</a:t>
            </a:r>
          </a:p>
        </p:txBody>
      </p:sp>
      <p:sp>
        <p:nvSpPr>
          <p:cNvPr id="3" name="Content Placeholder 2">
            <a:extLst>
              <a:ext uri="{FF2B5EF4-FFF2-40B4-BE49-F238E27FC236}">
                <a16:creationId xmlns:a16="http://schemas.microsoft.com/office/drawing/2014/main" id="{9694E636-ADF1-B04A-CE8F-963689228CA7}"/>
              </a:ext>
            </a:extLst>
          </p:cNvPr>
          <p:cNvSpPr>
            <a:spLocks noGrp="1"/>
          </p:cNvSpPr>
          <p:nvPr>
            <p:ph idx="1"/>
          </p:nvPr>
        </p:nvSpPr>
        <p:spPr/>
        <p:txBody>
          <a:bodyPr vert="horz" lIns="91440" tIns="45720" rIns="91440" bIns="45720" rtlCol="0" anchor="t">
            <a:normAutofit/>
          </a:bodyPr>
          <a:lstStyle/>
          <a:p>
            <a:r>
              <a:rPr lang="en-US" sz="3200">
                <a:latin typeface="Arial"/>
                <a:cs typeface="Arial"/>
              </a:rPr>
              <a:t>Check your application against the Proposal Check List</a:t>
            </a:r>
          </a:p>
          <a:p>
            <a:pPr>
              <a:buClr>
                <a:srgbClr val="262626"/>
              </a:buClr>
            </a:pPr>
            <a:r>
              <a:rPr lang="en-US" sz="3200">
                <a:latin typeface="Arial"/>
                <a:cs typeface="Arial"/>
              </a:rPr>
              <a:t>Review the RFP Scoring Sheet and check your application packet against it to maximize the points for your application.</a:t>
            </a:r>
          </a:p>
        </p:txBody>
      </p:sp>
      <p:sp>
        <p:nvSpPr>
          <p:cNvPr id="4" name="Slide Number Placeholder 3">
            <a:extLst>
              <a:ext uri="{FF2B5EF4-FFF2-40B4-BE49-F238E27FC236}">
                <a16:creationId xmlns:a16="http://schemas.microsoft.com/office/drawing/2014/main" id="{8D1FC63F-F67B-DB9E-1F4F-559A666366E4}"/>
              </a:ext>
            </a:extLst>
          </p:cNvPr>
          <p:cNvSpPr>
            <a:spLocks noGrp="1"/>
          </p:cNvSpPr>
          <p:nvPr>
            <p:ph type="sldNum" sz="quarter" idx="12"/>
          </p:nvPr>
        </p:nvSpPr>
        <p:spPr/>
        <p:txBody>
          <a:bodyPr/>
          <a:lstStyle/>
          <a:p>
            <a:fld id="{34B7E4EF-A1BD-40F4-AB7B-04F084DD991D}" type="slidenum">
              <a:rPr lang="en-US" smtClean="0"/>
              <a:t>40</a:t>
            </a:fld>
            <a:endParaRPr lang="en-US"/>
          </a:p>
        </p:txBody>
      </p:sp>
    </p:spTree>
    <p:extLst>
      <p:ext uri="{BB962C8B-B14F-4D97-AF65-F5344CB8AC3E}">
        <p14:creationId xmlns:p14="http://schemas.microsoft.com/office/powerpoint/2010/main" val="3988548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98B3D-ECF2-9395-E220-AB0B24F8E140}"/>
              </a:ext>
            </a:extLst>
          </p:cNvPr>
          <p:cNvSpPr>
            <a:spLocks noGrp="1"/>
          </p:cNvSpPr>
          <p:nvPr>
            <p:ph type="title"/>
          </p:nvPr>
        </p:nvSpPr>
        <p:spPr>
          <a:xfrm>
            <a:off x="1066800" y="455217"/>
            <a:ext cx="10058400" cy="788194"/>
          </a:xfrm>
        </p:spPr>
        <p:txBody>
          <a:bodyPr>
            <a:normAutofit/>
          </a:bodyPr>
          <a:lstStyle/>
          <a:p>
            <a:pPr algn="ctr"/>
            <a:r>
              <a:rPr lang="en-US" sz="4400" b="1" i="0">
                <a:latin typeface="Arial Nova"/>
              </a:rPr>
              <a:t>Compliance</a:t>
            </a:r>
          </a:p>
        </p:txBody>
      </p:sp>
      <p:sp>
        <p:nvSpPr>
          <p:cNvPr id="3" name="Content Placeholder 2">
            <a:extLst>
              <a:ext uri="{FF2B5EF4-FFF2-40B4-BE49-F238E27FC236}">
                <a16:creationId xmlns:a16="http://schemas.microsoft.com/office/drawing/2014/main" id="{D55E453A-746C-FBC4-E0D2-7DA6A29DA806}"/>
              </a:ext>
            </a:extLst>
          </p:cNvPr>
          <p:cNvSpPr>
            <a:spLocks noGrp="1"/>
          </p:cNvSpPr>
          <p:nvPr>
            <p:ph idx="1"/>
          </p:nvPr>
        </p:nvSpPr>
        <p:spPr>
          <a:xfrm>
            <a:off x="1066800" y="1187120"/>
            <a:ext cx="10058400" cy="3849624"/>
          </a:xfrm>
        </p:spPr>
        <p:txBody>
          <a:bodyPr vert="horz" lIns="91440" tIns="45720" rIns="91440" bIns="45720" rtlCol="0" anchor="t">
            <a:noAutofit/>
          </a:bodyPr>
          <a:lstStyle/>
          <a:p>
            <a:pPr marL="0" indent="0">
              <a:lnSpc>
                <a:spcPct val="90000"/>
              </a:lnSpc>
              <a:spcBef>
                <a:spcPts val="1000"/>
              </a:spcBef>
              <a:buNone/>
            </a:pPr>
            <a:r>
              <a:rPr lang="en-US" sz="2800" b="1">
                <a:latin typeface="Arial Nova"/>
                <a:ea typeface="+mn-lt"/>
                <a:cs typeface="+mn-lt"/>
              </a:rPr>
              <a:t>The successful applicant may NOT subcontract services without  DAAA approval:</a:t>
            </a:r>
            <a:endParaRPr lang="en-US" sz="2800">
              <a:latin typeface="Arial Nova"/>
            </a:endParaRPr>
          </a:p>
          <a:p>
            <a:pPr marL="0" indent="0">
              <a:lnSpc>
                <a:spcPct val="90000"/>
              </a:lnSpc>
              <a:spcBef>
                <a:spcPts val="1000"/>
              </a:spcBef>
              <a:buClr>
                <a:srgbClr val="262626"/>
              </a:buClr>
              <a:buNone/>
            </a:pPr>
            <a:r>
              <a:rPr lang="en-US" sz="2800">
                <a:latin typeface="Arial Nova"/>
                <a:ea typeface="+mn-lt"/>
                <a:cs typeface="+mn-lt"/>
              </a:rPr>
              <a:t> </a:t>
            </a:r>
            <a:r>
              <a:rPr lang="en-US" sz="2400">
                <a:latin typeface="Arial Nova"/>
                <a:ea typeface="+mn-lt"/>
                <a:cs typeface="+mn-lt"/>
              </a:rPr>
              <a:t>The successful applicant must be willing to do the following:</a:t>
            </a:r>
            <a:endParaRPr lang="en-US" sz="2400"/>
          </a:p>
          <a:p>
            <a:pPr>
              <a:lnSpc>
                <a:spcPct val="90000"/>
              </a:lnSpc>
              <a:spcBef>
                <a:spcPts val="1000"/>
              </a:spcBef>
              <a:buClr>
                <a:srgbClr val="262626"/>
              </a:buClr>
              <a:buFont typeface="Wingdings,Sans-Serif" pitchFamily="18" charset="0"/>
              <a:buChar char="§"/>
            </a:pPr>
            <a:r>
              <a:rPr lang="en-US" sz="2400">
                <a:latin typeface="Arial Nova"/>
                <a:ea typeface="+mn-lt"/>
                <a:cs typeface="+mn-lt"/>
              </a:rPr>
              <a:t>Delivery of services in targeted area  - DAAA service area</a:t>
            </a:r>
          </a:p>
          <a:p>
            <a:pPr>
              <a:lnSpc>
                <a:spcPct val="90000"/>
              </a:lnSpc>
              <a:spcBef>
                <a:spcPts val="1000"/>
              </a:spcBef>
              <a:buClr>
                <a:srgbClr val="262626"/>
              </a:buClr>
              <a:buFont typeface="Wingdings,Sans-Serif" pitchFamily="18" charset="0"/>
              <a:buChar char="§"/>
            </a:pPr>
            <a:r>
              <a:rPr lang="en-US" sz="2400">
                <a:latin typeface="Arial Nova"/>
                <a:ea typeface="+mn-lt"/>
                <a:cs typeface="+mn-lt"/>
              </a:rPr>
              <a:t>Compliance with contract agreement</a:t>
            </a:r>
          </a:p>
          <a:p>
            <a:pPr>
              <a:lnSpc>
                <a:spcPct val="90000"/>
              </a:lnSpc>
              <a:spcBef>
                <a:spcPts val="1000"/>
              </a:spcBef>
              <a:buClr>
                <a:srgbClr val="262626"/>
              </a:buClr>
              <a:buFont typeface="Wingdings,Sans-Serif" pitchFamily="18" charset="0"/>
              <a:buChar char="§"/>
            </a:pPr>
            <a:r>
              <a:rPr lang="en-US" sz="2400">
                <a:latin typeface="Arial Nova"/>
                <a:ea typeface="+mn-lt"/>
                <a:cs typeface="+mn-lt"/>
              </a:rPr>
              <a:t>Attendance at DAAA meetings/trainings</a:t>
            </a:r>
          </a:p>
          <a:p>
            <a:pPr>
              <a:lnSpc>
                <a:spcPct val="90000"/>
              </a:lnSpc>
              <a:spcBef>
                <a:spcPts val="1000"/>
              </a:spcBef>
              <a:buClr>
                <a:srgbClr val="262626"/>
              </a:buClr>
              <a:buFont typeface="Wingdings,Sans-Serif" pitchFamily="18" charset="0"/>
              <a:buChar char="§"/>
            </a:pPr>
            <a:r>
              <a:rPr lang="en-US" sz="2400">
                <a:latin typeface="Arial Nova"/>
                <a:ea typeface="+mn-lt"/>
                <a:cs typeface="+mn-lt"/>
              </a:rPr>
              <a:t>Monthly Program and financial reporting including </a:t>
            </a:r>
            <a:r>
              <a:rPr lang="en-US" sz="2400" b="1">
                <a:latin typeface="Arial Nova"/>
                <a:ea typeface="+mn-lt"/>
                <a:cs typeface="+mn-lt"/>
              </a:rPr>
              <a:t>Mon Ami </a:t>
            </a:r>
            <a:r>
              <a:rPr lang="en-US" sz="2400">
                <a:latin typeface="Arial Nova"/>
                <a:ea typeface="+mn-lt"/>
                <a:cs typeface="+mn-lt"/>
              </a:rPr>
              <a:t>/ </a:t>
            </a:r>
            <a:r>
              <a:rPr lang="en-US" sz="2400" b="1">
                <a:latin typeface="Arial Nova"/>
                <a:ea typeface="+mn-lt"/>
                <a:cs typeface="+mn-lt"/>
              </a:rPr>
              <a:t>NAPIS (Where required)</a:t>
            </a:r>
            <a:endParaRPr lang="en-US" sz="2400">
              <a:latin typeface="Arial Nova"/>
              <a:ea typeface="+mn-lt"/>
              <a:cs typeface="+mn-lt"/>
            </a:endParaRPr>
          </a:p>
          <a:p>
            <a:pPr>
              <a:lnSpc>
                <a:spcPct val="90000"/>
              </a:lnSpc>
              <a:spcBef>
                <a:spcPts val="1000"/>
              </a:spcBef>
              <a:buClr>
                <a:srgbClr val="262626"/>
              </a:buClr>
              <a:buFont typeface="Wingdings,Sans-Serif" pitchFamily="18" charset="0"/>
              <a:buChar char="§"/>
            </a:pPr>
            <a:r>
              <a:rPr lang="en-US" sz="2400">
                <a:latin typeface="Arial Nova"/>
                <a:ea typeface="+mn-lt"/>
                <a:cs typeface="+mn-lt"/>
              </a:rPr>
              <a:t>Honor HIPAA and Privacy Act for program participants </a:t>
            </a:r>
          </a:p>
          <a:p>
            <a:pPr>
              <a:lnSpc>
                <a:spcPct val="90000"/>
              </a:lnSpc>
              <a:spcBef>
                <a:spcPts val="1000"/>
              </a:spcBef>
              <a:buClr>
                <a:srgbClr val="262626"/>
              </a:buClr>
              <a:buFont typeface="Wingdings,Sans-Serif" pitchFamily="18" charset="0"/>
              <a:buChar char="§"/>
            </a:pPr>
            <a:r>
              <a:rPr lang="en-US" sz="2400">
                <a:latin typeface="Arial Nova"/>
                <a:ea typeface="+mn-lt"/>
                <a:cs typeface="+mn-lt"/>
              </a:rPr>
              <a:t>Monitor organization employees, subcontracts and other business operation partners via OIG/SAMS / Background checks</a:t>
            </a:r>
          </a:p>
          <a:p>
            <a:pPr>
              <a:lnSpc>
                <a:spcPct val="90000"/>
              </a:lnSpc>
              <a:spcBef>
                <a:spcPts val="1000"/>
              </a:spcBef>
              <a:buClr>
                <a:srgbClr val="262626"/>
              </a:buClr>
              <a:buFont typeface="Wingdings,Sans-Serif" pitchFamily="18" charset="0"/>
              <a:buChar char="§"/>
            </a:pPr>
            <a:r>
              <a:rPr lang="en-US" sz="2400">
                <a:latin typeface="Arial Nova"/>
                <a:ea typeface="+mn-lt"/>
                <a:cs typeface="+mn-lt"/>
              </a:rPr>
              <a:t>Publicity: Funding Source Credits / DAAA Logo </a:t>
            </a:r>
            <a:endParaRPr lang="en-US" sz="2400">
              <a:latin typeface="Arial Nova"/>
            </a:endParaRPr>
          </a:p>
        </p:txBody>
      </p:sp>
      <p:sp>
        <p:nvSpPr>
          <p:cNvPr id="4" name="Slide Number Placeholder 3">
            <a:extLst>
              <a:ext uri="{FF2B5EF4-FFF2-40B4-BE49-F238E27FC236}">
                <a16:creationId xmlns:a16="http://schemas.microsoft.com/office/drawing/2014/main" id="{686D0FE4-954D-DE9E-FC62-93C88B0F2AB3}"/>
              </a:ext>
            </a:extLst>
          </p:cNvPr>
          <p:cNvSpPr>
            <a:spLocks noGrp="1"/>
          </p:cNvSpPr>
          <p:nvPr>
            <p:ph type="sldNum" sz="quarter" idx="12"/>
          </p:nvPr>
        </p:nvSpPr>
        <p:spPr/>
        <p:txBody>
          <a:bodyPr/>
          <a:lstStyle/>
          <a:p>
            <a:fld id="{34B7E4EF-A1BD-40F4-AB7B-04F084DD991D}" type="slidenum">
              <a:rPr lang="en-US" smtClean="0"/>
              <a:t>41</a:t>
            </a:fld>
            <a:endParaRPr lang="en-US"/>
          </a:p>
        </p:txBody>
      </p:sp>
    </p:spTree>
    <p:extLst>
      <p:ext uri="{BB962C8B-B14F-4D97-AF65-F5344CB8AC3E}">
        <p14:creationId xmlns:p14="http://schemas.microsoft.com/office/powerpoint/2010/main" val="470219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1816F-FBBF-7DA8-DCC5-2C0077AC0354}"/>
              </a:ext>
            </a:extLst>
          </p:cNvPr>
          <p:cNvSpPr>
            <a:spLocks noGrp="1"/>
          </p:cNvSpPr>
          <p:nvPr>
            <p:ph type="title"/>
          </p:nvPr>
        </p:nvSpPr>
        <p:spPr>
          <a:xfrm>
            <a:off x="1066800" y="470839"/>
            <a:ext cx="10058400" cy="722027"/>
          </a:xfrm>
        </p:spPr>
        <p:txBody>
          <a:bodyPr>
            <a:normAutofit fontScale="90000"/>
          </a:bodyPr>
          <a:lstStyle/>
          <a:p>
            <a:pPr algn="ctr"/>
            <a:r>
              <a:rPr lang="en-US" b="1" i="0">
                <a:latin typeface="Arial Nova"/>
              </a:rPr>
              <a:t>Applications After Today</a:t>
            </a:r>
          </a:p>
        </p:txBody>
      </p:sp>
      <p:sp>
        <p:nvSpPr>
          <p:cNvPr id="3" name="Content Placeholder 2">
            <a:extLst>
              <a:ext uri="{FF2B5EF4-FFF2-40B4-BE49-F238E27FC236}">
                <a16:creationId xmlns:a16="http://schemas.microsoft.com/office/drawing/2014/main" id="{264DA902-FE05-6FC4-F9B1-A51B0317C250}"/>
              </a:ext>
            </a:extLst>
          </p:cNvPr>
          <p:cNvSpPr>
            <a:spLocks noGrp="1"/>
          </p:cNvSpPr>
          <p:nvPr>
            <p:ph idx="1"/>
          </p:nvPr>
        </p:nvSpPr>
        <p:spPr>
          <a:xfrm>
            <a:off x="1141751" y="1320633"/>
            <a:ext cx="10058400" cy="4586640"/>
          </a:xfrm>
        </p:spPr>
        <p:txBody>
          <a:bodyPr vert="horz" lIns="91440" tIns="45720" rIns="91440" bIns="45720" rtlCol="0" anchor="t">
            <a:normAutofit fontScale="70000" lnSpcReduction="20000"/>
          </a:bodyPr>
          <a:lstStyle/>
          <a:p>
            <a:pPr>
              <a:lnSpc>
                <a:spcPct val="100000"/>
              </a:lnSpc>
              <a:spcBef>
                <a:spcPts val="0"/>
              </a:spcBef>
            </a:pPr>
            <a:r>
              <a:rPr lang="en-US" sz="2400" b="1" u="sng">
                <a:solidFill>
                  <a:srgbClr val="FF0000"/>
                </a:solidFill>
                <a:latin typeface="Arial Nova Light"/>
                <a:ea typeface="+mn-lt"/>
                <a:cs typeface="+mn-lt"/>
              </a:rPr>
              <a:t>REMEMBER:</a:t>
            </a:r>
            <a:r>
              <a:rPr lang="en-US" sz="2400" b="1">
                <a:latin typeface="Arial Nova Light"/>
                <a:ea typeface="+mn-lt"/>
                <a:cs typeface="+mn-lt"/>
              </a:rPr>
              <a:t> Technical Assistance will be provided through Friday, July 31, 2026, at 5:00pm EST by contacting </a:t>
            </a:r>
            <a:r>
              <a:rPr lang="en-US" sz="2400" b="1">
                <a:latin typeface="Arial Nova Light"/>
                <a:ea typeface="+mn-lt"/>
                <a:cs typeface="+mn-lt"/>
                <a:hlinkClick r:id="rId2"/>
              </a:rPr>
              <a:t>ContractMtg@daaa1a.org</a:t>
            </a:r>
            <a:r>
              <a:rPr lang="en-US" sz="2400" b="1">
                <a:latin typeface="Arial Nova Light"/>
                <a:ea typeface="+mn-lt"/>
                <a:cs typeface="+mn-lt"/>
              </a:rPr>
              <a:t>.</a:t>
            </a:r>
          </a:p>
          <a:p>
            <a:pPr>
              <a:lnSpc>
                <a:spcPct val="100000"/>
              </a:lnSpc>
              <a:spcBef>
                <a:spcPts val="0"/>
              </a:spcBef>
              <a:buClr>
                <a:srgbClr val="262626"/>
              </a:buClr>
            </a:pPr>
            <a:endParaRPr lang="en-US" sz="2400" b="1">
              <a:latin typeface="Arial Nova Light"/>
              <a:ea typeface="+mn-lt"/>
              <a:cs typeface="+mn-lt"/>
            </a:endParaRPr>
          </a:p>
          <a:p>
            <a:pPr>
              <a:lnSpc>
                <a:spcPct val="100000"/>
              </a:lnSpc>
              <a:spcBef>
                <a:spcPts val="0"/>
              </a:spcBef>
              <a:buClr>
                <a:srgbClr val="262626"/>
              </a:buClr>
            </a:pPr>
            <a:r>
              <a:rPr lang="en-US" sz="2400" b="1">
                <a:latin typeface="Arial Nova Light"/>
                <a:ea typeface="+mn-lt"/>
                <a:cs typeface="+mn-lt"/>
              </a:rPr>
              <a:t>Any questions asked starting July 10, 2026, through July 31, 2026, 5:00pm EST will be posted  on the DAAA Website – Becoming a Network Partner page. No Technical Assistance will be provided after that date.</a:t>
            </a:r>
          </a:p>
          <a:p>
            <a:pPr>
              <a:lnSpc>
                <a:spcPct val="100000"/>
              </a:lnSpc>
              <a:spcBef>
                <a:spcPts val="0"/>
              </a:spcBef>
              <a:buClr>
                <a:srgbClr val="262626"/>
              </a:buClr>
            </a:pPr>
            <a:endParaRPr lang="en-US" sz="2400" b="1">
              <a:latin typeface="Arial Nova Light"/>
              <a:ea typeface="+mn-lt"/>
              <a:cs typeface="+mn-lt"/>
            </a:endParaRPr>
          </a:p>
          <a:p>
            <a:pPr>
              <a:lnSpc>
                <a:spcPct val="100000"/>
              </a:lnSpc>
              <a:spcBef>
                <a:spcPts val="0"/>
              </a:spcBef>
              <a:buClr>
                <a:srgbClr val="262626"/>
              </a:buClr>
            </a:pPr>
            <a:r>
              <a:rPr lang="en-US" sz="2400" b="1">
                <a:latin typeface="Arial Nova Light"/>
                <a:ea typeface="+mn-lt"/>
                <a:cs typeface="+mn-lt"/>
              </a:rPr>
              <a:t>DAAA will post Frequently Asked Questions (FAQs) to the DAAA Website so all applicants can benefit from the responses.</a:t>
            </a:r>
          </a:p>
          <a:p>
            <a:pPr>
              <a:lnSpc>
                <a:spcPct val="100000"/>
              </a:lnSpc>
              <a:spcBef>
                <a:spcPts val="0"/>
              </a:spcBef>
              <a:buClr>
                <a:srgbClr val="262626"/>
              </a:buClr>
            </a:pPr>
            <a:endParaRPr lang="en-US" sz="2400" b="1">
              <a:latin typeface="Arial Nova Light"/>
              <a:ea typeface="+mn-lt"/>
              <a:cs typeface="+mn-lt"/>
            </a:endParaRPr>
          </a:p>
          <a:p>
            <a:pPr>
              <a:lnSpc>
                <a:spcPct val="100000"/>
              </a:lnSpc>
              <a:spcBef>
                <a:spcPts val="0"/>
              </a:spcBef>
              <a:buClr>
                <a:srgbClr val="262626"/>
              </a:buClr>
            </a:pPr>
            <a:r>
              <a:rPr lang="en-US" sz="2400" b="1">
                <a:latin typeface="Arial Nova Light"/>
                <a:ea typeface="+mn-lt"/>
                <a:cs typeface="+mn-lt"/>
              </a:rPr>
              <a:t>Applications are due by </a:t>
            </a:r>
            <a:r>
              <a:rPr lang="en-US" sz="2400" b="1" strike="sngStrike">
                <a:latin typeface="Arial Nova Light"/>
                <a:ea typeface="+mn-lt"/>
                <a:cs typeface="+mn-lt"/>
              </a:rPr>
              <a:t>August 4, 2026</a:t>
            </a:r>
            <a:r>
              <a:rPr lang="en-US" sz="2400" b="1">
                <a:latin typeface="Arial Nova Light"/>
                <a:ea typeface="+mn-lt"/>
                <a:cs typeface="+mn-lt"/>
              </a:rPr>
              <a:t>, </a:t>
            </a:r>
            <a:r>
              <a:rPr lang="en-US" sz="2400" b="1">
                <a:highlight>
                  <a:srgbClr val="FFFF00"/>
                </a:highlight>
                <a:latin typeface="Arial Nova Light"/>
                <a:ea typeface="+mn-lt"/>
                <a:cs typeface="+mn-lt"/>
              </a:rPr>
              <a:t>Friday, August 7, 2026,</a:t>
            </a:r>
            <a:r>
              <a:rPr lang="en-US" sz="2400" b="1">
                <a:latin typeface="Arial Nova Light"/>
                <a:ea typeface="+mn-lt"/>
                <a:cs typeface="+mn-lt"/>
              </a:rPr>
              <a:t> by 11:59 p.m. EST via the DAAA ShareFile (extended).</a:t>
            </a:r>
          </a:p>
          <a:p>
            <a:pPr>
              <a:lnSpc>
                <a:spcPct val="100000"/>
              </a:lnSpc>
              <a:spcBef>
                <a:spcPts val="0"/>
              </a:spcBef>
              <a:buClr>
                <a:srgbClr val="262626"/>
              </a:buClr>
            </a:pPr>
            <a:endParaRPr lang="en-US" sz="2400" b="1">
              <a:latin typeface="Arial Nova Light"/>
              <a:ea typeface="+mn-lt"/>
              <a:cs typeface="+mn-lt"/>
            </a:endParaRPr>
          </a:p>
          <a:p>
            <a:pPr>
              <a:lnSpc>
                <a:spcPct val="100000"/>
              </a:lnSpc>
              <a:spcBef>
                <a:spcPts val="0"/>
              </a:spcBef>
              <a:buClr>
                <a:srgbClr val="262626"/>
              </a:buClr>
            </a:pPr>
            <a:r>
              <a:rPr lang="en-US" sz="2400" b="1">
                <a:latin typeface="Arial Nova Light"/>
                <a:ea typeface="+mn-lt"/>
                <a:cs typeface="+mn-lt"/>
              </a:rPr>
              <a:t>FAQ, RFP Application Guide/Instructions, Application Templates, Forms and Reference Information can be found on the DAAA Website by visiting </a:t>
            </a:r>
            <a:r>
              <a:rPr lang="en-US" sz="2400" b="1">
                <a:latin typeface="Arial Nova Light"/>
                <a:ea typeface="+mn-lt"/>
                <a:cs typeface="+mn-lt"/>
                <a:hlinkClick r:id="rId3"/>
              </a:rPr>
              <a:t>www.detroitseniorsolution.org/becoming-a-network-partner</a:t>
            </a:r>
            <a:r>
              <a:rPr lang="en-US" sz="2400" b="1">
                <a:latin typeface="Arial Nova Light"/>
                <a:ea typeface="+mn-lt"/>
                <a:cs typeface="+mn-lt"/>
              </a:rPr>
              <a:t>. </a:t>
            </a:r>
          </a:p>
          <a:p>
            <a:pPr>
              <a:lnSpc>
                <a:spcPct val="100000"/>
              </a:lnSpc>
              <a:spcBef>
                <a:spcPts val="0"/>
              </a:spcBef>
              <a:buClr>
                <a:srgbClr val="262626"/>
              </a:buClr>
            </a:pPr>
            <a:endParaRPr lang="en-US" sz="2400" b="1" u="sng">
              <a:latin typeface="Abadi" panose="020B0604020104020204" pitchFamily="34" charset="0"/>
              <a:ea typeface="+mn-lt"/>
              <a:cs typeface="+mn-lt"/>
            </a:endParaRPr>
          </a:p>
          <a:p>
            <a:pPr>
              <a:lnSpc>
                <a:spcPct val="100000"/>
              </a:lnSpc>
              <a:spcBef>
                <a:spcPts val="0"/>
              </a:spcBef>
              <a:buClr>
                <a:srgbClr val="262626"/>
              </a:buClr>
            </a:pPr>
            <a:r>
              <a:rPr lang="en-US" sz="2400" b="1">
                <a:latin typeface="Abadi"/>
                <a:ea typeface="+mn-lt"/>
                <a:cs typeface="+mn-lt"/>
              </a:rPr>
              <a:t>Notification of Grant Awards  Status </a:t>
            </a:r>
            <a:r>
              <a:rPr lang="en-US" sz="2400" b="1">
                <a:latin typeface="Arial Nova Light"/>
                <a:ea typeface="+mn-lt"/>
                <a:cs typeface="+mn-lt"/>
              </a:rPr>
              <a:t>–  7 to 10 business days after Board of Directors Approvals.</a:t>
            </a:r>
          </a:p>
          <a:p>
            <a:pPr>
              <a:lnSpc>
                <a:spcPct val="100000"/>
              </a:lnSpc>
              <a:spcBef>
                <a:spcPts val="0"/>
              </a:spcBef>
              <a:buClr>
                <a:srgbClr val="262626"/>
              </a:buClr>
            </a:pPr>
            <a:endParaRPr lang="en-US" sz="2400" b="1">
              <a:latin typeface="Arial Nova Light"/>
              <a:ea typeface="+mn-lt"/>
              <a:cs typeface="+mn-lt"/>
            </a:endParaRPr>
          </a:p>
          <a:p>
            <a:pPr>
              <a:lnSpc>
                <a:spcPct val="100000"/>
              </a:lnSpc>
              <a:spcBef>
                <a:spcPts val="0"/>
              </a:spcBef>
              <a:buClr>
                <a:srgbClr val="262626"/>
              </a:buClr>
            </a:pPr>
            <a:r>
              <a:rPr lang="en-US" sz="2400" b="1">
                <a:latin typeface="Abadi" panose="020B0604020104020204" pitchFamily="34" charset="0"/>
                <a:ea typeface="+mn-lt"/>
                <a:cs typeface="+mn-lt"/>
              </a:rPr>
              <a:t>Appeals – Letter of Intent to Appeal </a:t>
            </a:r>
            <a:r>
              <a:rPr lang="en-US" sz="2400" b="1">
                <a:latin typeface="Arial Nova Light"/>
                <a:ea typeface="+mn-lt"/>
                <a:cs typeface="+mn-lt"/>
              </a:rPr>
              <a:t>– within 10 days of Notice of Grant Award Status.</a:t>
            </a:r>
          </a:p>
          <a:p>
            <a:pPr>
              <a:lnSpc>
                <a:spcPct val="100000"/>
              </a:lnSpc>
              <a:spcBef>
                <a:spcPts val="0"/>
              </a:spcBef>
              <a:buClr>
                <a:srgbClr val="262626"/>
              </a:buClr>
            </a:pPr>
            <a:endParaRPr lang="en-US" sz="2400" b="1">
              <a:latin typeface="Arial Nova Light"/>
              <a:ea typeface="+mn-lt"/>
              <a:cs typeface="+mn-lt"/>
            </a:endParaRPr>
          </a:p>
          <a:p>
            <a:pPr>
              <a:lnSpc>
                <a:spcPct val="100000"/>
              </a:lnSpc>
              <a:spcBef>
                <a:spcPts val="0"/>
              </a:spcBef>
              <a:buClr>
                <a:srgbClr val="262626"/>
              </a:buClr>
            </a:pPr>
            <a:r>
              <a:rPr lang="en-US" sz="2400" b="1">
                <a:latin typeface="Abadi" panose="020B0604020104020204" pitchFamily="34" charset="0"/>
                <a:ea typeface="+mn-lt"/>
                <a:cs typeface="+mn-lt"/>
              </a:rPr>
              <a:t>FY 2027 Service Provider Training (Compliance &amp; Reporting) </a:t>
            </a:r>
            <a:r>
              <a:rPr lang="en-US" sz="2400" b="1">
                <a:latin typeface="Arial Nova Light"/>
                <a:ea typeface="+mn-lt"/>
                <a:cs typeface="+mn-lt"/>
              </a:rPr>
              <a:t>– Week of September 28, 2026</a:t>
            </a:r>
          </a:p>
          <a:p>
            <a:pPr>
              <a:lnSpc>
                <a:spcPct val="100000"/>
              </a:lnSpc>
              <a:spcBef>
                <a:spcPts val="0"/>
              </a:spcBef>
              <a:buClr>
                <a:srgbClr val="262626"/>
              </a:buClr>
            </a:pPr>
            <a:endParaRPr lang="en-US" sz="2400" b="1">
              <a:latin typeface="Arial Nova Light"/>
            </a:endParaRPr>
          </a:p>
        </p:txBody>
      </p:sp>
      <p:sp>
        <p:nvSpPr>
          <p:cNvPr id="4" name="Slide Number Placeholder 3">
            <a:extLst>
              <a:ext uri="{FF2B5EF4-FFF2-40B4-BE49-F238E27FC236}">
                <a16:creationId xmlns:a16="http://schemas.microsoft.com/office/drawing/2014/main" id="{22A35C6E-7549-6109-B7D0-0865026EDB8C}"/>
              </a:ext>
            </a:extLst>
          </p:cNvPr>
          <p:cNvSpPr>
            <a:spLocks noGrp="1"/>
          </p:cNvSpPr>
          <p:nvPr>
            <p:ph type="sldNum" sz="quarter" idx="12"/>
          </p:nvPr>
        </p:nvSpPr>
        <p:spPr/>
        <p:txBody>
          <a:bodyPr/>
          <a:lstStyle/>
          <a:p>
            <a:fld id="{34B7E4EF-A1BD-40F4-AB7B-04F084DD991D}" type="slidenum">
              <a:rPr lang="en-US" smtClean="0"/>
              <a:t>42</a:t>
            </a:fld>
            <a:endParaRPr lang="en-US"/>
          </a:p>
        </p:txBody>
      </p:sp>
    </p:spTree>
    <p:extLst>
      <p:ext uri="{BB962C8B-B14F-4D97-AF65-F5344CB8AC3E}">
        <p14:creationId xmlns:p14="http://schemas.microsoft.com/office/powerpoint/2010/main" val="3498073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Rectangle 33">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36" name="Rectangle 35">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38" name="Rectangle 37">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0" name="Group 3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1" name="Straight Connector 40">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9" name="Rectangle 48">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53" name="Rectangle 52">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22C68349-412F-4C9A-3B79-E49DDDD44C0F}"/>
              </a:ext>
            </a:extLst>
          </p:cNvPr>
          <p:cNvSpPr>
            <a:spLocks noGrp="1"/>
          </p:cNvSpPr>
          <p:nvPr>
            <p:ph type="title"/>
          </p:nvPr>
        </p:nvSpPr>
        <p:spPr>
          <a:xfrm>
            <a:off x="1256493" y="1559768"/>
            <a:ext cx="2978281" cy="1537115"/>
          </a:xfrm>
        </p:spPr>
        <p:txBody>
          <a:bodyPr vert="horz" lIns="91440" tIns="45720" rIns="91440" bIns="45720" rtlCol="0" anchor="ctr">
            <a:normAutofit/>
          </a:bodyPr>
          <a:lstStyle/>
          <a:p>
            <a:r>
              <a:rPr lang="en-US" sz="4800">
                <a:solidFill>
                  <a:schemeClr val="bg1"/>
                </a:solidFill>
                <a:latin typeface="Abadi" panose="020B0604020104020204" pitchFamily="34" charset="0"/>
              </a:rPr>
              <a:t>Q &amp; A</a:t>
            </a:r>
          </a:p>
        </p:txBody>
      </p:sp>
      <p:sp>
        <p:nvSpPr>
          <p:cNvPr id="3" name="Text Placeholder 2">
            <a:extLst>
              <a:ext uri="{FF2B5EF4-FFF2-40B4-BE49-F238E27FC236}">
                <a16:creationId xmlns:a16="http://schemas.microsoft.com/office/drawing/2014/main" id="{D64227EC-5856-20A5-A9B3-5D68BC0F55CA}"/>
              </a:ext>
            </a:extLst>
          </p:cNvPr>
          <p:cNvSpPr>
            <a:spLocks noGrp="1"/>
          </p:cNvSpPr>
          <p:nvPr>
            <p:ph type="body" idx="1"/>
          </p:nvPr>
        </p:nvSpPr>
        <p:spPr>
          <a:xfrm>
            <a:off x="1306003" y="3421705"/>
            <a:ext cx="3127974" cy="992223"/>
          </a:xfrm>
        </p:spPr>
        <p:txBody>
          <a:bodyPr vert="horz" lIns="91440" tIns="45720" rIns="91440" bIns="45720" rtlCol="0">
            <a:noAutofit/>
          </a:bodyPr>
          <a:lstStyle/>
          <a:p>
            <a:pPr>
              <a:lnSpc>
                <a:spcPct val="90000"/>
              </a:lnSpc>
              <a:spcBef>
                <a:spcPts val="0"/>
              </a:spcBef>
              <a:spcAft>
                <a:spcPts val="600"/>
              </a:spcAft>
            </a:pPr>
            <a:r>
              <a:rPr lang="en-US" b="1" spc="80">
                <a:solidFill>
                  <a:schemeClr val="bg1"/>
                </a:solidFill>
                <a:latin typeface="Abadi" panose="020B0604020104020204" pitchFamily="34" charset="0"/>
              </a:rPr>
              <a:t>Frequently Asked Questions will be posted on the Becoming-a-Network-Partner Page: www.detroitseniorsolution.org/becoming-a-network-partner</a:t>
            </a:r>
          </a:p>
        </p:txBody>
      </p:sp>
      <p:sp>
        <p:nvSpPr>
          <p:cNvPr id="55" name="Rectangle 54">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7" name="Straight Connector 56">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6" name="Picture 5" descr="Different colored question marks">
            <a:extLst>
              <a:ext uri="{FF2B5EF4-FFF2-40B4-BE49-F238E27FC236}">
                <a16:creationId xmlns:a16="http://schemas.microsoft.com/office/drawing/2014/main" id="{2239133C-4C8A-3130-AE4A-ABF9A85BAE82}"/>
              </a:ext>
            </a:extLst>
          </p:cNvPr>
          <p:cNvPicPr>
            <a:picLocks noChangeAspect="1"/>
          </p:cNvPicPr>
          <p:nvPr/>
        </p:nvPicPr>
        <p:blipFill>
          <a:blip r:embed="rId3"/>
          <a:srcRect l="17362" r="20748"/>
          <a:stretch>
            <a:fillRect/>
          </a:stretch>
        </p:blipFill>
        <p:spPr>
          <a:xfrm>
            <a:off x="5386382" y="645106"/>
            <a:ext cx="6122613" cy="5564663"/>
          </a:xfrm>
          <a:prstGeom prst="rect">
            <a:avLst/>
          </a:prstGeom>
        </p:spPr>
      </p:pic>
      <p:sp>
        <p:nvSpPr>
          <p:cNvPr id="4" name="Slide Number Placeholder 3">
            <a:extLst>
              <a:ext uri="{FF2B5EF4-FFF2-40B4-BE49-F238E27FC236}">
                <a16:creationId xmlns:a16="http://schemas.microsoft.com/office/drawing/2014/main" id="{91236427-C61E-6FD8-B0F9-5BF2750203BF}"/>
              </a:ext>
            </a:extLst>
          </p:cNvPr>
          <p:cNvSpPr>
            <a:spLocks noGrp="1"/>
          </p:cNvSpPr>
          <p:nvPr>
            <p:ph type="sldNum" sz="quarter" idx="12"/>
          </p:nvPr>
        </p:nvSpPr>
        <p:spPr>
          <a:xfrm>
            <a:off x="9156941" y="6397161"/>
            <a:ext cx="2023373" cy="228600"/>
          </a:xfrm>
        </p:spPr>
        <p:txBody>
          <a:bodyPr vert="horz" lIns="91440" tIns="45720" rIns="91440" bIns="45720" rtlCol="0" anchor="b">
            <a:normAutofit/>
          </a:bodyPr>
          <a:lstStyle/>
          <a:p>
            <a:pPr defTabSz="457200">
              <a:lnSpc>
                <a:spcPct val="90000"/>
              </a:lnSpc>
              <a:spcAft>
                <a:spcPts val="600"/>
              </a:spcAft>
            </a:pPr>
            <a:fld id="{34B7E4EF-A1BD-40F4-AB7B-04F084DD991D}" type="slidenum">
              <a:rPr lang="en-US"/>
              <a:pPr defTabSz="457200">
                <a:lnSpc>
                  <a:spcPct val="90000"/>
                </a:lnSpc>
                <a:spcAft>
                  <a:spcPts val="600"/>
                </a:spcAft>
              </a:pPr>
              <a:t>43</a:t>
            </a:fld>
            <a:endParaRPr lang="en-US"/>
          </a:p>
        </p:txBody>
      </p:sp>
    </p:spTree>
    <p:extLst>
      <p:ext uri="{BB962C8B-B14F-4D97-AF65-F5344CB8AC3E}">
        <p14:creationId xmlns:p14="http://schemas.microsoft.com/office/powerpoint/2010/main" val="2003463847"/>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27" name="Rectangle 26">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useBgFill="1">
        <p:nvSpPr>
          <p:cNvPr id="29" name="Rectangle 28">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pic>
        <p:nvPicPr>
          <p:cNvPr id="5" name="Picture 5" descr="Text&#10;&#10;Description automatically generated">
            <a:extLst>
              <a:ext uri="{FF2B5EF4-FFF2-40B4-BE49-F238E27FC236}">
                <a16:creationId xmlns:a16="http://schemas.microsoft.com/office/drawing/2014/main" id="{BD5DD80B-C500-B279-8991-9B2D87F90FA0}"/>
              </a:ext>
            </a:extLst>
          </p:cNvPr>
          <p:cNvPicPr>
            <a:picLocks noChangeAspect="1"/>
          </p:cNvPicPr>
          <p:nvPr/>
        </p:nvPicPr>
        <p:blipFill>
          <a:blip r:embed="rId2"/>
          <a:stretch>
            <a:fillRect/>
          </a:stretch>
        </p:blipFill>
        <p:spPr>
          <a:xfrm>
            <a:off x="1637224" y="794269"/>
            <a:ext cx="8917551" cy="5269462"/>
          </a:xfrm>
          <a:prstGeom prst="rect">
            <a:avLst/>
          </a:prstGeom>
        </p:spPr>
      </p:pic>
    </p:spTree>
    <p:extLst>
      <p:ext uri="{BB962C8B-B14F-4D97-AF65-F5344CB8AC3E}">
        <p14:creationId xmlns:p14="http://schemas.microsoft.com/office/powerpoint/2010/main" val="2682168505"/>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18D8845F-30A4-4D73-83CB-ABA691F5A9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DAC2350-FA6C-4B24-9A17-926C160E8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33" name="Rectangle 32">
            <a:extLst>
              <a:ext uri="{FF2B5EF4-FFF2-40B4-BE49-F238E27FC236}">
                <a16:creationId xmlns:a16="http://schemas.microsoft.com/office/drawing/2014/main" id="{2A637C44-0146-4C54-A1A1-57BC8E6C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D97CB435-9DC2-C238-0734-28FC5C0821A2}"/>
              </a:ext>
            </a:extLst>
          </p:cNvPr>
          <p:cNvSpPr>
            <a:spLocks noGrp="1"/>
          </p:cNvSpPr>
          <p:nvPr>
            <p:ph type="ctrTitle"/>
          </p:nvPr>
        </p:nvSpPr>
        <p:spPr>
          <a:xfrm>
            <a:off x="1241170" y="3755360"/>
            <a:ext cx="9732773" cy="1465112"/>
          </a:xfrm>
        </p:spPr>
        <p:txBody>
          <a:bodyPr>
            <a:normAutofit fontScale="90000"/>
          </a:bodyPr>
          <a:lstStyle/>
          <a:p>
            <a:r>
              <a:rPr lang="en-US" sz="3400" i="0">
                <a:latin typeface="Abadi" panose="020B0604020104020204" pitchFamily="34" charset="0"/>
              </a:rPr>
              <a:t>1333 Brewery Park Blvd., Suite 200, Detroit, MI 48207</a:t>
            </a:r>
            <a:br>
              <a:rPr lang="en-US" sz="3400" i="0">
                <a:latin typeface="Abadi" panose="020B0604020104020204" pitchFamily="34" charset="0"/>
              </a:rPr>
            </a:br>
            <a:br>
              <a:rPr lang="en-US" sz="3400" i="0">
                <a:latin typeface="Abadi" panose="020B0604020104020204" pitchFamily="34" charset="0"/>
              </a:rPr>
            </a:br>
            <a:r>
              <a:rPr lang="en-US" sz="3400" i="0">
                <a:latin typeface="Abadi" panose="020B0604020104020204" pitchFamily="34" charset="0"/>
              </a:rPr>
              <a:t>313 446-4444</a:t>
            </a:r>
          </a:p>
        </p:txBody>
      </p:sp>
      <p:sp>
        <p:nvSpPr>
          <p:cNvPr id="3" name="Subtitle 2">
            <a:extLst>
              <a:ext uri="{FF2B5EF4-FFF2-40B4-BE49-F238E27FC236}">
                <a16:creationId xmlns:a16="http://schemas.microsoft.com/office/drawing/2014/main" id="{A99D9A36-B217-114B-6B2E-24235FA3C864}"/>
              </a:ext>
            </a:extLst>
          </p:cNvPr>
          <p:cNvSpPr>
            <a:spLocks noGrp="1"/>
          </p:cNvSpPr>
          <p:nvPr>
            <p:ph type="subTitle" idx="1"/>
          </p:nvPr>
        </p:nvSpPr>
        <p:spPr>
          <a:xfrm>
            <a:off x="1371600" y="5220472"/>
            <a:ext cx="9517450" cy="638904"/>
          </a:xfrm>
        </p:spPr>
        <p:txBody>
          <a:bodyPr>
            <a:normAutofit/>
          </a:bodyPr>
          <a:lstStyle/>
          <a:p>
            <a:pPr>
              <a:spcAft>
                <a:spcPts val="600"/>
              </a:spcAft>
            </a:pPr>
            <a:r>
              <a:rPr lang="en-US" b="1">
                <a:latin typeface="Abadi" panose="020B0604020104020204" pitchFamily="34" charset="0"/>
              </a:rPr>
              <a:t>REQUEST FOR PROPOSAL TECHNICAL ASSISTANCE WORKSHOP</a:t>
            </a:r>
          </a:p>
        </p:txBody>
      </p:sp>
      <p:sp>
        <p:nvSpPr>
          <p:cNvPr id="35" name="Rectangle 34">
            <a:extLst>
              <a:ext uri="{FF2B5EF4-FFF2-40B4-BE49-F238E27FC236}">
                <a16:creationId xmlns:a16="http://schemas.microsoft.com/office/drawing/2014/main" id="{6AB310E7-DE5C-4964-8CBB-E87A22B5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7" name="Straight Connector 36">
            <a:extLst>
              <a:ext uri="{FF2B5EF4-FFF2-40B4-BE49-F238E27FC236}">
                <a16:creationId xmlns:a16="http://schemas.microsoft.com/office/drawing/2014/main" id="{BC6D0BA2-2FCA-496D-A55A-C56A7B3E0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A158404-99A1-4EB0-B63C-8744C273A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1848EA8-FE52-4762-AE9B-5D1DD4C336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4470732-535F-5FEA-8711-33ADD7D623EC}"/>
              </a:ext>
            </a:extLst>
          </p:cNvPr>
          <p:cNvPicPr>
            <a:picLocks noChangeAspect="1"/>
          </p:cNvPicPr>
          <p:nvPr/>
        </p:nvPicPr>
        <p:blipFill>
          <a:blip r:embed="rId2"/>
          <a:stretch>
            <a:fillRect/>
          </a:stretch>
        </p:blipFill>
        <p:spPr>
          <a:xfrm>
            <a:off x="2957024" y="1395172"/>
            <a:ext cx="6288535" cy="2216708"/>
          </a:xfrm>
          <a:prstGeom prst="rect">
            <a:avLst/>
          </a:prstGeom>
        </p:spPr>
      </p:pic>
    </p:spTree>
    <p:extLst>
      <p:ext uri="{BB962C8B-B14F-4D97-AF65-F5344CB8AC3E}">
        <p14:creationId xmlns:p14="http://schemas.microsoft.com/office/powerpoint/2010/main" val="119843962"/>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CE2D8-5711-EB6D-EE6B-42EE543404FC}"/>
              </a:ext>
            </a:extLst>
          </p:cNvPr>
          <p:cNvSpPr>
            <a:spLocks noGrp="1"/>
          </p:cNvSpPr>
          <p:nvPr>
            <p:ph type="title"/>
          </p:nvPr>
        </p:nvSpPr>
        <p:spPr/>
        <p:txBody>
          <a:bodyPr/>
          <a:lstStyle/>
          <a:p>
            <a:endParaRPr lang="en-US" b="1" i="0">
              <a:ea typeface="+mj-lt"/>
              <a:cs typeface="+mj-lt"/>
            </a:endParaRPr>
          </a:p>
          <a:p>
            <a:endParaRPr lang="en-US"/>
          </a:p>
        </p:txBody>
      </p:sp>
      <p:graphicFrame>
        <p:nvGraphicFramePr>
          <p:cNvPr id="7" name="Content Placeholder 2">
            <a:extLst>
              <a:ext uri="{FF2B5EF4-FFF2-40B4-BE49-F238E27FC236}">
                <a16:creationId xmlns:a16="http://schemas.microsoft.com/office/drawing/2014/main" id="{6E637F56-6727-9D64-BDC7-DDAA2F0E9027}"/>
              </a:ext>
            </a:extLst>
          </p:cNvPr>
          <p:cNvGraphicFramePr>
            <a:graphicFrameLocks noGrp="1"/>
          </p:cNvGraphicFramePr>
          <p:nvPr>
            <p:ph idx="1"/>
            <p:extLst>
              <p:ext uri="{D42A27DB-BD31-4B8C-83A1-F6EECF244321}">
                <p14:modId xmlns:p14="http://schemas.microsoft.com/office/powerpoint/2010/main" val="4036904368"/>
              </p:ext>
            </p:extLst>
          </p:nvPr>
        </p:nvGraphicFramePr>
        <p:xfrm>
          <a:off x="626268" y="1507808"/>
          <a:ext cx="10451306"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286320B-E4E8-CE24-B00A-46FBD79C332B}"/>
              </a:ext>
            </a:extLst>
          </p:cNvPr>
          <p:cNvSpPr txBox="1"/>
          <p:nvPr/>
        </p:nvSpPr>
        <p:spPr>
          <a:xfrm>
            <a:off x="946546" y="660796"/>
            <a:ext cx="1046559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a:solidFill>
                  <a:srgbClr val="262626"/>
                </a:solidFill>
                <a:latin typeface="Arial Nova"/>
              </a:rPr>
              <a:t>About Detroit Area Agency on Aging</a:t>
            </a:r>
            <a:r>
              <a:rPr lang="en-US" sz="4400">
                <a:latin typeface="Arial Nova"/>
                <a:ea typeface="Arial Nova"/>
                <a:cs typeface="Arial Nova"/>
              </a:rPr>
              <a:t>​</a:t>
            </a:r>
            <a:endParaRPr lang="en-US" sz="4400"/>
          </a:p>
        </p:txBody>
      </p:sp>
      <p:sp>
        <p:nvSpPr>
          <p:cNvPr id="4" name="Slide Number Placeholder 3">
            <a:extLst>
              <a:ext uri="{FF2B5EF4-FFF2-40B4-BE49-F238E27FC236}">
                <a16:creationId xmlns:a16="http://schemas.microsoft.com/office/drawing/2014/main" id="{E67F020E-4610-2300-2241-FE61668B3DE8}"/>
              </a:ext>
            </a:extLst>
          </p:cNvPr>
          <p:cNvSpPr>
            <a:spLocks noGrp="1"/>
          </p:cNvSpPr>
          <p:nvPr>
            <p:ph type="sldNum" sz="quarter" idx="12"/>
          </p:nvPr>
        </p:nvSpPr>
        <p:spPr/>
        <p:txBody>
          <a:bodyPr/>
          <a:lstStyle/>
          <a:p>
            <a:fld id="{34B7E4EF-A1BD-40F4-AB7B-04F084DD991D}" type="slidenum">
              <a:rPr lang="en-US" smtClean="0"/>
              <a:t>5</a:t>
            </a:fld>
            <a:endParaRPr lang="en-US"/>
          </a:p>
        </p:txBody>
      </p:sp>
    </p:spTree>
    <p:extLst>
      <p:ext uri="{BB962C8B-B14F-4D97-AF65-F5344CB8AC3E}">
        <p14:creationId xmlns:p14="http://schemas.microsoft.com/office/powerpoint/2010/main" val="3100225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B0CCF-26F2-144D-6E8E-4171A26E87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F54EAB-3C8E-BD32-32E0-B380BFFE80DF}"/>
              </a:ext>
            </a:extLst>
          </p:cNvPr>
          <p:cNvSpPr>
            <a:spLocks noGrp="1"/>
          </p:cNvSpPr>
          <p:nvPr>
            <p:ph type="title"/>
          </p:nvPr>
        </p:nvSpPr>
        <p:spPr>
          <a:xfrm>
            <a:off x="707571" y="642594"/>
            <a:ext cx="10417629" cy="1371600"/>
          </a:xfrm>
        </p:spPr>
        <p:txBody>
          <a:bodyPr>
            <a:normAutofit/>
          </a:bodyPr>
          <a:lstStyle/>
          <a:p>
            <a:pPr algn="ctr"/>
            <a:r>
              <a:rPr lang="en-US" b="1" i="0">
                <a:solidFill>
                  <a:srgbClr val="262626"/>
                </a:solidFill>
                <a:latin typeface="Arial Nova"/>
              </a:rPr>
              <a:t>DAAA Core Values</a:t>
            </a:r>
            <a:endParaRPr lang="en-US" i="0">
              <a:latin typeface="Abadi" panose="020B0604020104020204" pitchFamily="34" charset="0"/>
            </a:endParaRPr>
          </a:p>
        </p:txBody>
      </p:sp>
      <p:graphicFrame>
        <p:nvGraphicFramePr>
          <p:cNvPr id="7" name="Content Placeholder 2">
            <a:extLst>
              <a:ext uri="{FF2B5EF4-FFF2-40B4-BE49-F238E27FC236}">
                <a16:creationId xmlns:a16="http://schemas.microsoft.com/office/drawing/2014/main" id="{853227FB-6343-45BF-6020-CB933D65CCBB}"/>
              </a:ext>
            </a:extLst>
          </p:cNvPr>
          <p:cNvGraphicFramePr>
            <a:graphicFrameLocks noGrp="1"/>
          </p:cNvGraphicFramePr>
          <p:nvPr>
            <p:ph sz="half" idx="1"/>
            <p:extLst>
              <p:ext uri="{D42A27DB-BD31-4B8C-83A1-F6EECF244321}">
                <p14:modId xmlns:p14="http://schemas.microsoft.com/office/powerpoint/2010/main" val="3808847488"/>
              </p:ext>
            </p:extLst>
          </p:nvPr>
        </p:nvGraphicFramePr>
        <p:xfrm>
          <a:off x="1066800" y="2103120"/>
          <a:ext cx="4663440" cy="3749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3">
            <a:extLst>
              <a:ext uri="{FF2B5EF4-FFF2-40B4-BE49-F238E27FC236}">
                <a16:creationId xmlns:a16="http://schemas.microsoft.com/office/drawing/2014/main" id="{F314F8E8-C0CA-81BE-4037-5B098AE48FF9}"/>
              </a:ext>
            </a:extLst>
          </p:cNvPr>
          <p:cNvGraphicFramePr>
            <a:graphicFrameLocks noGrp="1"/>
          </p:cNvGraphicFramePr>
          <p:nvPr>
            <p:ph sz="half" idx="2"/>
            <p:extLst>
              <p:ext uri="{D42A27DB-BD31-4B8C-83A1-F6EECF244321}">
                <p14:modId xmlns:p14="http://schemas.microsoft.com/office/powerpoint/2010/main" val="969953501"/>
              </p:ext>
            </p:extLst>
          </p:nvPr>
        </p:nvGraphicFramePr>
        <p:xfrm>
          <a:off x="6461759" y="2103120"/>
          <a:ext cx="5011783" cy="37490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Slide Number Placeholder 4">
            <a:extLst>
              <a:ext uri="{FF2B5EF4-FFF2-40B4-BE49-F238E27FC236}">
                <a16:creationId xmlns:a16="http://schemas.microsoft.com/office/drawing/2014/main" id="{4691FB37-1676-6F0A-3DB2-CA53540C8801}"/>
              </a:ext>
            </a:extLst>
          </p:cNvPr>
          <p:cNvSpPr>
            <a:spLocks noGrp="1"/>
          </p:cNvSpPr>
          <p:nvPr>
            <p:ph type="sldNum" sz="quarter" idx="12"/>
          </p:nvPr>
        </p:nvSpPr>
        <p:spPr/>
        <p:txBody>
          <a:bodyPr/>
          <a:lstStyle/>
          <a:p>
            <a:fld id="{34B7E4EF-A1BD-40F4-AB7B-04F084DD991D}" type="slidenum">
              <a:rPr lang="en-US" smtClean="0"/>
              <a:t>6</a:t>
            </a:fld>
            <a:endParaRPr lang="en-US"/>
          </a:p>
        </p:txBody>
      </p:sp>
    </p:spTree>
    <p:extLst>
      <p:ext uri="{BB962C8B-B14F-4D97-AF65-F5344CB8AC3E}">
        <p14:creationId xmlns:p14="http://schemas.microsoft.com/office/powerpoint/2010/main" val="88429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wo people holding hands">
            <a:extLst>
              <a:ext uri="{FF2B5EF4-FFF2-40B4-BE49-F238E27FC236}">
                <a16:creationId xmlns:a16="http://schemas.microsoft.com/office/drawing/2014/main" id="{BB9A1B88-13CD-A5D9-766F-791ECF52A37E}"/>
              </a:ext>
            </a:extLst>
          </p:cNvPr>
          <p:cNvPicPr>
            <a:picLocks noChangeAspect="1"/>
          </p:cNvPicPr>
          <p:nvPr/>
        </p:nvPicPr>
        <p:blipFill>
          <a:blip r:embed="rId2"/>
          <a:srcRect l="17373" r="20640"/>
          <a:stretch>
            <a:fillRect/>
          </a:stretch>
        </p:blipFill>
        <p:spPr>
          <a:xfrm>
            <a:off x="20" y="10"/>
            <a:ext cx="6392647" cy="6857990"/>
          </a:xfrm>
          <a:prstGeom prst="rect">
            <a:avLst/>
          </a:prstGeom>
        </p:spPr>
      </p:pic>
      <p:sp>
        <p:nvSpPr>
          <p:cNvPr id="12" name="Rectangle 11">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ED7200-4C66-2208-5939-5017FA63B04A}"/>
              </a:ext>
            </a:extLst>
          </p:cNvPr>
          <p:cNvSpPr>
            <a:spLocks noGrp="1"/>
          </p:cNvSpPr>
          <p:nvPr>
            <p:ph type="title"/>
          </p:nvPr>
        </p:nvSpPr>
        <p:spPr>
          <a:xfrm>
            <a:off x="7041744" y="337747"/>
            <a:ext cx="4472921" cy="1131824"/>
          </a:xfrm>
        </p:spPr>
        <p:txBody>
          <a:bodyPr vert="horz" lIns="91440" tIns="45720" rIns="91440" bIns="45720" rtlCol="0" anchor="ctr">
            <a:normAutofit fontScale="90000"/>
          </a:bodyPr>
          <a:lstStyle/>
          <a:p>
            <a:r>
              <a:rPr lang="en-US" sz="3700" b="1" i="0" spc="0">
                <a:latin typeface="Abadi" panose="020B0604020104020204" pitchFamily="34" charset="0"/>
              </a:rPr>
              <a:t>Types of Populations DAAA Serves</a:t>
            </a:r>
          </a:p>
        </p:txBody>
      </p:sp>
      <p:sp>
        <p:nvSpPr>
          <p:cNvPr id="4" name="TextBox 3">
            <a:extLst>
              <a:ext uri="{FF2B5EF4-FFF2-40B4-BE49-F238E27FC236}">
                <a16:creationId xmlns:a16="http://schemas.microsoft.com/office/drawing/2014/main" id="{D4DC98D4-3D07-BE87-3397-3A09EAB3009E}"/>
              </a:ext>
            </a:extLst>
          </p:cNvPr>
          <p:cNvSpPr txBox="1"/>
          <p:nvPr/>
        </p:nvSpPr>
        <p:spPr>
          <a:xfrm>
            <a:off x="7041744" y="1467948"/>
            <a:ext cx="4472921" cy="432579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182880">
              <a:lnSpc>
                <a:spcPct val="90000"/>
              </a:lnSpc>
              <a:spcAft>
                <a:spcPts val="600"/>
              </a:spcAft>
              <a:buClr>
                <a:schemeClr val="tx1">
                  <a:lumMod val="85000"/>
                  <a:lumOff val="15000"/>
                </a:schemeClr>
              </a:buClr>
              <a:buFont typeface="Garamond" pitchFamily="18" charset="0"/>
              <a:buChar char="◦"/>
            </a:pPr>
            <a:r>
              <a:rPr lang="en-US" sz="2000">
                <a:latin typeface="Abadi"/>
              </a:rPr>
              <a:t> 154,453 60-plus older persons, adults with disabilities, Veterans and caregivers:</a:t>
            </a:r>
            <a:endParaRPr lang="en-US" sz="2000" b="1">
              <a:latin typeface="Abadi"/>
            </a:endParaRPr>
          </a:p>
          <a:p>
            <a:pPr>
              <a:lnSpc>
                <a:spcPct val="90000"/>
              </a:lnSpc>
              <a:spcAft>
                <a:spcPts val="600"/>
              </a:spcAft>
              <a:buClr>
                <a:schemeClr val="tx1">
                  <a:lumMod val="85000"/>
                  <a:lumOff val="15000"/>
                </a:schemeClr>
              </a:buClr>
            </a:pPr>
            <a:endParaRPr lang="en-US" sz="800">
              <a:latin typeface="Abadi" panose="020B0604020104020204" pitchFamily="34" charset="0"/>
            </a:endParaRPr>
          </a:p>
          <a:p>
            <a:pPr lvl="0" indent="-182880">
              <a:lnSpc>
                <a:spcPct val="90000"/>
              </a:lnSpc>
              <a:spcAft>
                <a:spcPts val="600"/>
              </a:spcAft>
              <a:buClr>
                <a:schemeClr val="tx1">
                  <a:lumMod val="85000"/>
                  <a:lumOff val="15000"/>
                </a:schemeClr>
              </a:buClr>
              <a:buFont typeface="Garamond" pitchFamily="18" charset="0"/>
              <a:buChar char="◦"/>
            </a:pPr>
            <a:r>
              <a:rPr lang="en-US" sz="2000" b="1">
                <a:latin typeface="Abadi" panose="020B0604020104020204" pitchFamily="34" charset="0"/>
              </a:rPr>
              <a:t>Sixty-plus Older Adults</a:t>
            </a:r>
            <a:endParaRPr lang="en-US" sz="2000">
              <a:latin typeface="Abadi" panose="020B0604020104020204" pitchFamily="34" charset="0"/>
            </a:endParaRPr>
          </a:p>
          <a:p>
            <a:pPr indent="-182880">
              <a:lnSpc>
                <a:spcPct val="90000"/>
              </a:lnSpc>
              <a:spcAft>
                <a:spcPts val="600"/>
              </a:spcAft>
              <a:buClr>
                <a:schemeClr val="tx1">
                  <a:lumMod val="85000"/>
                  <a:lumOff val="15000"/>
                </a:schemeClr>
              </a:buClr>
              <a:buFont typeface="Garamond" pitchFamily="18" charset="0"/>
              <a:buChar char="◦"/>
            </a:pPr>
            <a:r>
              <a:rPr lang="en-US" sz="2000" b="1">
                <a:latin typeface="Abadi" panose="020B0604020104020204" pitchFamily="34" charset="0"/>
              </a:rPr>
              <a:t>Family Caregivers​</a:t>
            </a:r>
          </a:p>
          <a:p>
            <a:pPr indent="-182880">
              <a:lnSpc>
                <a:spcPct val="90000"/>
              </a:lnSpc>
              <a:spcAft>
                <a:spcPts val="600"/>
              </a:spcAft>
              <a:buClr>
                <a:schemeClr val="tx1">
                  <a:lumMod val="85000"/>
                  <a:lumOff val="15000"/>
                </a:schemeClr>
              </a:buClr>
              <a:buFont typeface="Garamond" pitchFamily="18" charset="0"/>
              <a:buChar char="◦"/>
            </a:pPr>
            <a:r>
              <a:rPr lang="en-US" sz="2000" b="1">
                <a:latin typeface="Abadi" panose="020B0604020104020204" pitchFamily="34" charset="0"/>
              </a:rPr>
              <a:t>Kinship Families</a:t>
            </a:r>
          </a:p>
          <a:p>
            <a:pPr lvl="0" indent="-182880">
              <a:lnSpc>
                <a:spcPct val="90000"/>
              </a:lnSpc>
              <a:spcAft>
                <a:spcPts val="600"/>
              </a:spcAft>
              <a:buClr>
                <a:schemeClr val="tx1">
                  <a:lumMod val="85000"/>
                  <a:lumOff val="15000"/>
                </a:schemeClr>
              </a:buClr>
              <a:buFont typeface="Garamond" pitchFamily="18" charset="0"/>
              <a:buChar char="◦"/>
            </a:pPr>
            <a:r>
              <a:rPr lang="en-US" sz="2000" b="1">
                <a:latin typeface="Abadi"/>
              </a:rPr>
              <a:t>Adults with Disabilities (18+)​ - MI  </a:t>
            </a:r>
          </a:p>
          <a:p>
            <a:pPr lvl="0">
              <a:lnSpc>
                <a:spcPct val="90000"/>
              </a:lnSpc>
              <a:spcAft>
                <a:spcPts val="600"/>
              </a:spcAft>
              <a:buClr>
                <a:schemeClr val="tx1">
                  <a:lumMod val="85000"/>
                  <a:lumOff val="15000"/>
                </a:schemeClr>
              </a:buClr>
            </a:pPr>
            <a:r>
              <a:rPr lang="en-US" sz="2000" b="1">
                <a:latin typeface="Abadi" panose="020B0604020104020204" pitchFamily="34" charset="0"/>
              </a:rPr>
              <a:t>  CHOICE and MI Coordinated Health​</a:t>
            </a:r>
          </a:p>
          <a:p>
            <a:pPr indent="-182880">
              <a:lnSpc>
                <a:spcPct val="90000"/>
              </a:lnSpc>
              <a:spcAft>
                <a:spcPts val="600"/>
              </a:spcAft>
              <a:buClr>
                <a:schemeClr val="tx1">
                  <a:lumMod val="85000"/>
                  <a:lumOff val="15000"/>
                </a:schemeClr>
              </a:buClr>
              <a:buFont typeface="Garamond" pitchFamily="18" charset="0"/>
              <a:buChar char="◦"/>
            </a:pPr>
            <a:r>
              <a:rPr lang="en-US" sz="2000" b="1">
                <a:latin typeface="Abadi" panose="020B0604020104020204" pitchFamily="34" charset="0"/>
              </a:rPr>
              <a:t>Medicare Beneficiaries via MI </a:t>
            </a:r>
          </a:p>
          <a:p>
            <a:pPr>
              <a:lnSpc>
                <a:spcPct val="90000"/>
              </a:lnSpc>
              <a:spcAft>
                <a:spcPts val="600"/>
              </a:spcAft>
              <a:buClr>
                <a:schemeClr val="tx1">
                  <a:lumMod val="85000"/>
                  <a:lumOff val="15000"/>
                </a:schemeClr>
              </a:buClr>
            </a:pPr>
            <a:r>
              <a:rPr lang="en-US" sz="2000" b="1">
                <a:latin typeface="Abadi" panose="020B0604020104020204" pitchFamily="34" charset="0"/>
              </a:rPr>
              <a:t>  Options / State Health Insurance</a:t>
            </a:r>
          </a:p>
          <a:p>
            <a:pPr>
              <a:lnSpc>
                <a:spcPct val="90000"/>
              </a:lnSpc>
              <a:spcAft>
                <a:spcPts val="600"/>
              </a:spcAft>
              <a:buClr>
                <a:schemeClr val="tx1">
                  <a:lumMod val="85000"/>
                  <a:lumOff val="15000"/>
                </a:schemeClr>
              </a:buClr>
            </a:pPr>
            <a:r>
              <a:rPr lang="en-US" sz="2000" b="1">
                <a:latin typeface="Abadi" panose="020B0604020104020204" pitchFamily="34" charset="0"/>
              </a:rPr>
              <a:t>  Program</a:t>
            </a:r>
          </a:p>
          <a:p>
            <a:pPr marL="342900" indent="-342900">
              <a:lnSpc>
                <a:spcPct val="90000"/>
              </a:lnSpc>
              <a:spcAft>
                <a:spcPts val="600"/>
              </a:spcAft>
              <a:buClr>
                <a:schemeClr val="tx1">
                  <a:lumMod val="85000"/>
                  <a:lumOff val="15000"/>
                </a:schemeClr>
              </a:buClr>
              <a:buFont typeface="Courier New" panose="02070309020205020404" pitchFamily="49" charset="0"/>
              <a:buChar char="o"/>
            </a:pPr>
            <a:r>
              <a:rPr lang="en-US" sz="2000" b="1">
                <a:latin typeface="Abadi" panose="020B0604020104020204" pitchFamily="34" charset="0"/>
              </a:rPr>
              <a:t>Veterans Meals</a:t>
            </a:r>
          </a:p>
          <a:p>
            <a:pPr marL="342900" indent="-342900">
              <a:lnSpc>
                <a:spcPct val="90000"/>
              </a:lnSpc>
              <a:spcAft>
                <a:spcPts val="600"/>
              </a:spcAft>
              <a:buClr>
                <a:schemeClr val="tx1">
                  <a:lumMod val="85000"/>
                  <a:lumOff val="15000"/>
                </a:schemeClr>
              </a:buClr>
              <a:buFont typeface="Courier New" panose="02070309020205020404" pitchFamily="49" charset="0"/>
              <a:buChar char="o"/>
            </a:pPr>
            <a:r>
              <a:rPr lang="en-US" sz="2000" b="1">
                <a:latin typeface="Abadi" panose="020B0604020104020204" pitchFamily="34" charset="0"/>
              </a:rPr>
              <a:t>Fifty-five-Plus SCSEP Enrollees</a:t>
            </a:r>
          </a:p>
        </p:txBody>
      </p:sp>
      <p:sp>
        <p:nvSpPr>
          <p:cNvPr id="3" name="Slide Number Placeholder 2">
            <a:extLst>
              <a:ext uri="{FF2B5EF4-FFF2-40B4-BE49-F238E27FC236}">
                <a16:creationId xmlns:a16="http://schemas.microsoft.com/office/drawing/2014/main" id="{206D708B-237C-0D2A-8B44-2DF7780F2552}"/>
              </a:ext>
            </a:extLst>
          </p:cNvPr>
          <p:cNvSpPr>
            <a:spLocks noGrp="1"/>
          </p:cNvSpPr>
          <p:nvPr>
            <p:ph type="sldNum" sz="quarter" idx="12"/>
          </p:nvPr>
        </p:nvSpPr>
        <p:spPr>
          <a:xfrm>
            <a:off x="10842431" y="6035040"/>
            <a:ext cx="838200" cy="365760"/>
          </a:xfrm>
        </p:spPr>
        <p:txBody>
          <a:bodyPr vert="horz" lIns="91440" tIns="45720" rIns="91440" bIns="45720" rtlCol="0" anchor="b">
            <a:normAutofit/>
          </a:bodyPr>
          <a:lstStyle/>
          <a:p>
            <a:pPr defTabSz="457200">
              <a:spcAft>
                <a:spcPts val="600"/>
              </a:spcAft>
            </a:pPr>
            <a:fld id="{34B7E4EF-A1BD-40F4-AB7B-04F084DD991D}" type="slidenum">
              <a:rPr lang="en-US" smtClean="0"/>
              <a:pPr defTabSz="457200">
                <a:spcAft>
                  <a:spcPts val="600"/>
                </a:spcAft>
              </a:pPr>
              <a:t>7</a:t>
            </a:fld>
            <a:endParaRPr lang="en-US"/>
          </a:p>
        </p:txBody>
      </p:sp>
    </p:spTree>
    <p:extLst>
      <p:ext uri="{BB962C8B-B14F-4D97-AF65-F5344CB8AC3E}">
        <p14:creationId xmlns:p14="http://schemas.microsoft.com/office/powerpoint/2010/main" val="3945923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A3B4A-9CC6-6727-7EB9-BEE7A139595C}"/>
              </a:ext>
            </a:extLst>
          </p:cNvPr>
          <p:cNvSpPr>
            <a:spLocks noGrp="1"/>
          </p:cNvSpPr>
          <p:nvPr>
            <p:ph type="title"/>
          </p:nvPr>
        </p:nvSpPr>
        <p:spPr/>
        <p:txBody>
          <a:bodyPr/>
          <a:lstStyle/>
          <a:p>
            <a:r>
              <a:rPr lang="en-US">
                <a:latin typeface="Abadi" panose="020B0604020104020204" pitchFamily="34" charset="0"/>
              </a:rPr>
              <a:t>RFP Submission PROCESS</a:t>
            </a:r>
          </a:p>
        </p:txBody>
      </p:sp>
      <p:sp>
        <p:nvSpPr>
          <p:cNvPr id="3" name="Text Placeholder 2">
            <a:extLst>
              <a:ext uri="{FF2B5EF4-FFF2-40B4-BE49-F238E27FC236}">
                <a16:creationId xmlns:a16="http://schemas.microsoft.com/office/drawing/2014/main" id="{6C9FBC83-922D-A6A6-5E59-FD5AEF566B7C}"/>
              </a:ext>
            </a:extLst>
          </p:cNvPr>
          <p:cNvSpPr>
            <a:spLocks noGrp="1"/>
          </p:cNvSpPr>
          <p:nvPr>
            <p:ph type="body" idx="1"/>
          </p:nvPr>
        </p:nvSpPr>
        <p:spPr/>
        <p:txBody>
          <a:bodyPr>
            <a:normAutofit/>
          </a:bodyPr>
          <a:lstStyle/>
          <a:p>
            <a:r>
              <a:rPr lang="en-US" sz="2000" b="1">
                <a:latin typeface="Abadi" panose="020B0604020104020204" pitchFamily="34" charset="0"/>
              </a:rPr>
              <a:t>Application Instructions</a:t>
            </a:r>
          </a:p>
        </p:txBody>
      </p:sp>
      <p:sp>
        <p:nvSpPr>
          <p:cNvPr id="4" name="Slide Number Placeholder 3">
            <a:extLst>
              <a:ext uri="{FF2B5EF4-FFF2-40B4-BE49-F238E27FC236}">
                <a16:creationId xmlns:a16="http://schemas.microsoft.com/office/drawing/2014/main" id="{C9EE29BD-EAF0-C702-A008-7998B145AD33}"/>
              </a:ext>
            </a:extLst>
          </p:cNvPr>
          <p:cNvSpPr>
            <a:spLocks noGrp="1"/>
          </p:cNvSpPr>
          <p:nvPr>
            <p:ph type="sldNum" sz="quarter" idx="12"/>
          </p:nvPr>
        </p:nvSpPr>
        <p:spPr/>
        <p:txBody>
          <a:bodyPr/>
          <a:lstStyle/>
          <a:p>
            <a:fld id="{34B7E4EF-A1BD-40F4-AB7B-04F084DD991D}" type="slidenum">
              <a:rPr lang="en-US" smtClean="0"/>
              <a:t>8</a:t>
            </a:fld>
            <a:endParaRPr lang="en-US"/>
          </a:p>
        </p:txBody>
      </p:sp>
    </p:spTree>
    <p:extLst>
      <p:ext uri="{BB962C8B-B14F-4D97-AF65-F5344CB8AC3E}">
        <p14:creationId xmlns:p14="http://schemas.microsoft.com/office/powerpoint/2010/main" val="249978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C13B9-BD61-41E8-B515-5516CC85C422}"/>
              </a:ext>
            </a:extLst>
          </p:cNvPr>
          <p:cNvSpPr>
            <a:spLocks noGrp="1"/>
          </p:cNvSpPr>
          <p:nvPr>
            <p:ph type="title"/>
          </p:nvPr>
        </p:nvSpPr>
        <p:spPr>
          <a:xfrm>
            <a:off x="1066800" y="642594"/>
            <a:ext cx="10058400" cy="895351"/>
          </a:xfrm>
        </p:spPr>
        <p:txBody>
          <a:bodyPr>
            <a:normAutofit/>
          </a:bodyPr>
          <a:lstStyle/>
          <a:p>
            <a:pPr algn="ctr"/>
            <a:r>
              <a:rPr lang="en-US" b="1" i="0">
                <a:latin typeface="Calibri"/>
                <a:cs typeface="Calibri"/>
              </a:rPr>
              <a:t>FY 2027 – FY 2029 Request for Proposal</a:t>
            </a:r>
          </a:p>
        </p:txBody>
      </p:sp>
      <p:sp>
        <p:nvSpPr>
          <p:cNvPr id="3" name="Content Placeholder 2">
            <a:extLst>
              <a:ext uri="{FF2B5EF4-FFF2-40B4-BE49-F238E27FC236}">
                <a16:creationId xmlns:a16="http://schemas.microsoft.com/office/drawing/2014/main" id="{7664B501-C1A1-E193-5733-D176EC58297F}"/>
              </a:ext>
            </a:extLst>
          </p:cNvPr>
          <p:cNvSpPr>
            <a:spLocks noGrp="1"/>
          </p:cNvSpPr>
          <p:nvPr>
            <p:ph idx="1"/>
          </p:nvPr>
        </p:nvSpPr>
        <p:spPr>
          <a:xfrm>
            <a:off x="791981" y="1544111"/>
            <a:ext cx="10695481" cy="4683451"/>
          </a:xfrm>
        </p:spPr>
        <p:txBody>
          <a:bodyPr vert="horz" lIns="91440" tIns="45720" rIns="91440" bIns="45720" rtlCol="0" anchor="t">
            <a:normAutofit/>
          </a:bodyPr>
          <a:lstStyle/>
          <a:p>
            <a:r>
              <a:rPr lang="en-US" sz="2800">
                <a:latin typeface="Arial Nova"/>
              </a:rPr>
              <a:t>Soliciting grant applications for Aging Services for FY 2027 – FY 2029 Planning and Funding Cycle – October 1, 2026 – September 30, 2029.</a:t>
            </a:r>
          </a:p>
          <a:p>
            <a:pPr>
              <a:buClr>
                <a:srgbClr val="262626"/>
              </a:buClr>
            </a:pPr>
            <a:r>
              <a:rPr lang="en-US" sz="2800">
                <a:latin typeface="Arial Nova"/>
              </a:rPr>
              <a:t>Distribution of about $8 million of federal Older Americans Act (OAA) and State Michiganians Act funding.</a:t>
            </a:r>
          </a:p>
          <a:p>
            <a:pPr>
              <a:buClr>
                <a:srgbClr val="262626"/>
              </a:buClr>
            </a:pPr>
            <a:r>
              <a:rPr lang="en-US" sz="2800">
                <a:latin typeface="Arial Nova"/>
              </a:rPr>
              <a:t>Requiring funded applicants to use performance-based grant awards that are 100% performance-based.</a:t>
            </a:r>
          </a:p>
          <a:p>
            <a:pPr>
              <a:buClr>
                <a:srgbClr val="262626"/>
              </a:buClr>
            </a:pPr>
            <a:r>
              <a:rPr lang="en-US" sz="2800">
                <a:latin typeface="Arial Nova"/>
              </a:rPr>
              <a:t>Applicants must have a strong Sustainability Plan for continuing the programs and services in the future.</a:t>
            </a:r>
          </a:p>
          <a:p>
            <a:pPr>
              <a:buClr>
                <a:srgbClr val="262626"/>
              </a:buClr>
            </a:pPr>
            <a:endParaRPr lang="en-US" sz="2800">
              <a:latin typeface="Arial Nova"/>
            </a:endParaRPr>
          </a:p>
          <a:p>
            <a:pPr marL="0" indent="0">
              <a:buClr>
                <a:srgbClr val="262626"/>
              </a:buClr>
              <a:buNone/>
            </a:pPr>
            <a:endParaRPr lang="en-US" sz="2800">
              <a:latin typeface="Arial Nova"/>
            </a:endParaRPr>
          </a:p>
          <a:p>
            <a:pPr>
              <a:buClr>
                <a:srgbClr val="262626"/>
              </a:buClr>
            </a:pPr>
            <a:endParaRPr lang="en-US" sz="2400"/>
          </a:p>
        </p:txBody>
      </p:sp>
      <p:sp>
        <p:nvSpPr>
          <p:cNvPr id="4" name="Slide Number Placeholder 3">
            <a:extLst>
              <a:ext uri="{FF2B5EF4-FFF2-40B4-BE49-F238E27FC236}">
                <a16:creationId xmlns:a16="http://schemas.microsoft.com/office/drawing/2014/main" id="{8F2B7120-8C4A-A928-B8A1-B93167E9912A}"/>
              </a:ext>
            </a:extLst>
          </p:cNvPr>
          <p:cNvSpPr>
            <a:spLocks noGrp="1"/>
          </p:cNvSpPr>
          <p:nvPr>
            <p:ph type="sldNum" sz="quarter" idx="12"/>
          </p:nvPr>
        </p:nvSpPr>
        <p:spPr/>
        <p:txBody>
          <a:bodyPr/>
          <a:lstStyle/>
          <a:p>
            <a:fld id="{34B7E4EF-A1BD-40F4-AB7B-04F084DD991D}" type="slidenum">
              <a:rPr lang="en-US" smtClean="0"/>
              <a:t>9</a:t>
            </a:fld>
            <a:endParaRPr lang="en-US"/>
          </a:p>
        </p:txBody>
      </p:sp>
    </p:spTree>
    <p:extLst>
      <p:ext uri="{BB962C8B-B14F-4D97-AF65-F5344CB8AC3E}">
        <p14:creationId xmlns:p14="http://schemas.microsoft.com/office/powerpoint/2010/main" val="23188410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RegularSeedLeftStep">
      <a:dk1>
        <a:srgbClr val="000000"/>
      </a:dk1>
      <a:lt1>
        <a:srgbClr val="FFFFFF"/>
      </a:lt1>
      <a:dk2>
        <a:srgbClr val="332441"/>
      </a:dk2>
      <a:lt2>
        <a:srgbClr val="E2E8E7"/>
      </a:lt2>
      <a:accent1>
        <a:srgbClr val="C34D66"/>
      </a:accent1>
      <a:accent2>
        <a:srgbClr val="B13B86"/>
      </a:accent2>
      <a:accent3>
        <a:srgbClr val="BD4DC3"/>
      </a:accent3>
      <a:accent4>
        <a:srgbClr val="7A3BB1"/>
      </a:accent4>
      <a:accent5>
        <a:srgbClr val="5A4DC3"/>
      </a:accent5>
      <a:accent6>
        <a:srgbClr val="3B5EB1"/>
      </a:accent6>
      <a:hlink>
        <a:srgbClr val="31937E"/>
      </a:hlink>
      <a:folHlink>
        <a:srgbClr val="7F7F7F"/>
      </a:folHlink>
    </a:clrScheme>
    <a:fontScheme name="Savon">
      <a:majorFont>
        <a:latin typeface="Goudy Old Style"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oudy Old Style"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EAF0974F42F947A9CDCBC4F785201B" ma:contentTypeVersion="15" ma:contentTypeDescription="Create a new document." ma:contentTypeScope="" ma:versionID="fddbef28a2b32b02896e8ab5cde75748">
  <xsd:schema xmlns:xsd="http://www.w3.org/2001/XMLSchema" xmlns:xs="http://www.w3.org/2001/XMLSchema" xmlns:p="http://schemas.microsoft.com/office/2006/metadata/properties" xmlns:ns2="13ad0e00-1182-49c9-bb32-e40f21ab540d" xmlns:ns3="d80ba126-f773-4b89-b670-669fd822b1eb" targetNamespace="http://schemas.microsoft.com/office/2006/metadata/properties" ma:root="true" ma:fieldsID="a8dd18c6c222b1bc17060b9953eace4a" ns2:_="" ns3:_="">
    <xsd:import namespace="13ad0e00-1182-49c9-bb32-e40f21ab540d"/>
    <xsd:import namespace="d80ba126-f773-4b89-b670-669fd822b1e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ad0e00-1182-49c9-bb32-e40f21ab5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0ba126-f773-4b89-b670-669fd822b1e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80ba126-f773-4b89-b670-669fd822b1eb">
      <UserInfo>
        <DisplayName>Crisshara Allen</DisplayName>
        <AccountId>22</AccountId>
        <AccountType/>
      </UserInfo>
      <UserInfo>
        <DisplayName>Ryan Michael</DisplayName>
        <AccountId>57</AccountId>
        <AccountType/>
      </UserInfo>
      <UserInfo>
        <DisplayName>Anquenetta Jones</DisplayName>
        <AccountId>30</AccountId>
        <AccountType/>
      </UserInfo>
      <UserInfo>
        <DisplayName>Chris Todd</DisplayName>
        <AccountId>65</AccountId>
        <AccountType/>
      </UserInfo>
      <UserInfo>
        <DisplayName>Shannon Dupree</DisplayName>
        <AccountId>101</AccountId>
        <AccountType/>
      </UserInfo>
      <UserInfo>
        <DisplayName>Wanda Bowman</DisplayName>
        <AccountId>26</AccountId>
        <AccountType/>
      </UserInfo>
      <UserInfo>
        <DisplayName>Monica Meyers</DisplayName>
        <AccountId>25</AccountId>
        <AccountType/>
      </UserInfo>
      <UserInfo>
        <DisplayName>Anne Holmes Davis</DisplayName>
        <AccountId>13</AccountId>
        <AccountType/>
      </UserInfo>
      <UserInfo>
        <DisplayName>Ami Gueye</DisplayName>
        <AccountId>10</AccountId>
        <AccountType/>
      </UserInfo>
      <UserInfo>
        <DisplayName>Aida Domazet</DisplayName>
        <AccountId>33</AccountId>
        <AccountType/>
      </UserInfo>
      <UserInfo>
        <DisplayName>Gilbert Lopez</DisplayName>
        <AccountId>34</AccountId>
        <AccountType/>
      </UserInfo>
      <UserInfo>
        <DisplayName>Abigail Perry</DisplayName>
        <AccountId>19</AccountId>
        <AccountType/>
      </UserInfo>
      <UserInfo>
        <DisplayName>Amber Williams</DisplayName>
        <AccountId>128</AccountId>
        <AccountType/>
      </UserInfo>
      <UserInfo>
        <DisplayName>Fredrick Thomas</DisplayName>
        <AccountId>130</AccountId>
        <AccountType/>
      </UserInfo>
    </SharedWithUsers>
  </documentManagement>
</p:properties>
</file>

<file path=customXml/itemProps1.xml><?xml version="1.0" encoding="utf-8"?>
<ds:datastoreItem xmlns:ds="http://schemas.openxmlformats.org/officeDocument/2006/customXml" ds:itemID="{67B6B5E2-ECE8-4993-9E88-FD8F72B65B2F}">
  <ds:schemaRefs>
    <ds:schemaRef ds:uri="13ad0e00-1182-49c9-bb32-e40f21ab540d"/>
    <ds:schemaRef ds:uri="d80ba126-f773-4b89-b670-669fd822b1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435D020-AE20-4BBC-B5DF-CE58897898EA}">
  <ds:schemaRefs>
    <ds:schemaRef ds:uri="http://schemas.microsoft.com/sharepoint/v3/contenttype/forms"/>
  </ds:schemaRefs>
</ds:datastoreItem>
</file>

<file path=customXml/itemProps3.xml><?xml version="1.0" encoding="utf-8"?>
<ds:datastoreItem xmlns:ds="http://schemas.openxmlformats.org/officeDocument/2006/customXml" ds:itemID="{2A4799E2-7E2B-466C-A38F-5D9031DBEA58}">
  <ds:schemaRefs>
    <ds:schemaRef ds:uri="13ad0e00-1182-49c9-bb32-e40f21ab540d"/>
    <ds:schemaRef ds:uri="d80ba126-f773-4b89-b670-669fd822b1e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45</Slides>
  <Notes>1</Notes>
  <HiddenSlides>0</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SavonVTI</vt:lpstr>
      <vt:lpstr>PowerPoint Presentation</vt:lpstr>
      <vt:lpstr>Overview</vt:lpstr>
      <vt:lpstr>Technical Assistance Workshop Overview</vt:lpstr>
      <vt:lpstr>About Detroit Area Agency on Aging</vt:lpstr>
      <vt:lpstr> </vt:lpstr>
      <vt:lpstr>DAAA Core Values</vt:lpstr>
      <vt:lpstr>Types of Populations DAAA Serves</vt:lpstr>
      <vt:lpstr>RFP Submission PROCESS</vt:lpstr>
      <vt:lpstr>FY 2027 – FY 2029 Request for Proposal</vt:lpstr>
      <vt:lpstr>PowerPoint Presentation</vt:lpstr>
      <vt:lpstr>Specific Proposal Requirements </vt:lpstr>
      <vt:lpstr>PowerPoint Presentation</vt:lpstr>
      <vt:lpstr>Deadlines</vt:lpstr>
      <vt:lpstr>Other Eligibility Criteria</vt:lpstr>
      <vt:lpstr>Contract Period</vt:lpstr>
      <vt:lpstr>Program​ Funding &amp;​ Requirements​</vt:lpstr>
      <vt:lpstr>Proposal Requirements</vt:lpstr>
      <vt:lpstr>  FY 2027–    FY 2029 Service Categories</vt:lpstr>
      <vt:lpstr>    FY 2027 –    FY 2029 Service Categories</vt:lpstr>
      <vt:lpstr>Grant Application</vt:lpstr>
      <vt:lpstr>Grant Application</vt:lpstr>
      <vt:lpstr>Targeting Requirements</vt:lpstr>
      <vt:lpstr>Grant Application</vt:lpstr>
      <vt:lpstr>Budgets &amp; Unit Cost Fee-for-Service</vt:lpstr>
      <vt:lpstr>Section I Attachments</vt:lpstr>
      <vt:lpstr>Section II Attachments</vt:lpstr>
      <vt:lpstr>Links to Other Resources</vt:lpstr>
      <vt:lpstr>Specialized  Services Information</vt:lpstr>
      <vt:lpstr>Community Wellness Center Designation Requirements</vt:lpstr>
      <vt:lpstr>Community Wellness Center Designation Requirements</vt:lpstr>
      <vt:lpstr>What is required to provide Evidence-Based Programs?</vt:lpstr>
      <vt:lpstr>Health Promotion/Disease Prevention &amp; Caregiver Education Programs Approved for OAA Title III-D &amp; Title III-E Funding in MI </vt:lpstr>
      <vt:lpstr>Legal Services</vt:lpstr>
      <vt:lpstr>Respite Care for Caregivers</vt:lpstr>
      <vt:lpstr>Caregiver Services</vt:lpstr>
      <vt:lpstr>Kinship Support Services</vt:lpstr>
      <vt:lpstr>  Congregate Meal Site Designation</vt:lpstr>
      <vt:lpstr>Congregate Meal Site Requirements</vt:lpstr>
      <vt:lpstr>Grant Application Submission</vt:lpstr>
      <vt:lpstr>Quality Check</vt:lpstr>
      <vt:lpstr>Compliance</vt:lpstr>
      <vt:lpstr>Applications After Today</vt:lpstr>
      <vt:lpstr>Q &amp; A</vt:lpstr>
      <vt:lpstr>PowerPoint Presentation</vt:lpstr>
      <vt:lpstr>1333 Brewery Park Blvd., Suite 200, Detroit, MI 48207  313 446-4444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cp:lastPrinted>2026-07-13T20:12:51Z</cp:lastPrinted>
  <dcterms:created xsi:type="dcterms:W3CDTF">2022-07-31T19:36:12Z</dcterms:created>
  <dcterms:modified xsi:type="dcterms:W3CDTF">2026-07-16T16:23:12Z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0x010100D9EAF0974F42F947A9CDCBC4F785201B</vt:lpwstr>
  </property>
</Properties>
</file>